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1" r:id="rId6"/>
    <p:sldId id="259" r:id="rId7"/>
    <p:sldId id="1493" r:id="rId8"/>
    <p:sldId id="1492" r:id="rId9"/>
    <p:sldId id="1494" r:id="rId10"/>
    <p:sldId id="1495" r:id="rId11"/>
    <p:sldId id="1496" r:id="rId12"/>
    <p:sldId id="1497" r:id="rId13"/>
    <p:sldId id="1498" r:id="rId14"/>
    <p:sldId id="1500" r:id="rId15"/>
    <p:sldId id="1486" r:id="rId16"/>
    <p:sldId id="1501" r:id="rId17"/>
    <p:sldId id="1502" r:id="rId18"/>
    <p:sldId id="1507" r:id="rId19"/>
    <p:sldId id="1505" r:id="rId20"/>
    <p:sldId id="1506" r:id="rId21"/>
    <p:sldId id="1508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48D342-8205-4F23-958B-DCE4A40C4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2D80A8F-7BF6-4A9B-88D7-CBB2BBEBD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5FCA1A-9253-493C-A96F-A8BA138E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D88-3AE2-4AAD-9A51-94D73C74665D}" type="datetimeFigureOut">
              <a:rPr lang="ko-KR" altLang="en-US" smtClean="0"/>
              <a:t>2020-10-18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FCA92B-ADD7-472E-A0A8-E003AE05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08817C-BE3B-4FAD-92A7-C92A6363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1CF6-81FE-44C0-9425-0BA9E3252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2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DC9F55-BD71-4CB4-89E9-77089429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646C407-AE10-4636-9DDC-C46D5BFA1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D6EB72-14BE-4512-B789-42FDFF905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D88-3AE2-4AAD-9A51-94D73C74665D}" type="datetimeFigureOut">
              <a:rPr lang="ko-KR" altLang="en-US" smtClean="0"/>
              <a:t>2020-10-18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E82073-5F7A-46BE-936D-B5BE424D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427CBD-BED3-47BF-8940-ADA24CC0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1CF6-81FE-44C0-9425-0BA9E3252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74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D214749-66C0-4F24-BCB3-B882B85DA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FA175D8-FAB8-4A0A-A16C-BEC4C74F6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51A767-A7F5-4D64-894D-FA274928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D88-3AE2-4AAD-9A51-94D73C74665D}" type="datetimeFigureOut">
              <a:rPr lang="ko-KR" altLang="en-US" smtClean="0"/>
              <a:t>2020-10-18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46AAD4-7162-42A7-A7F8-398A1991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CCCE0D-81C4-4AB9-80CC-1B4A9272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1CF6-81FE-44C0-9425-0BA9E3252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87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8557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122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81150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898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930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3453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497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>
            <a:spLocks/>
          </p:cNvSpPr>
          <p:nvPr userDrawn="1"/>
        </p:nvSpPr>
        <p:spPr>
          <a:xfrm>
            <a:off x="4673600" y="6350001"/>
            <a:ext cx="28448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0D7B3B-B930-46CA-BE12-F7EA29043FB5}" type="slidenum"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Verdana" panose="020B0604030504040204" pitchFamily="34" charset="0"/>
                <a:ea typeface="HY태백B" pitchFamily="18" charset="-127"/>
                <a:cs typeface="+mn-cs"/>
              </a:rPr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Verdana" panose="020B0604030504040204" pitchFamily="34" charset="0"/>
              <a:ea typeface="HY태백B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3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07D812-288A-44A6-8F00-BA5B7D65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1608C2-0B17-4052-98EA-031A4DA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35BB38-A957-4696-AC4E-9B02BEA7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D88-3AE2-4AAD-9A51-94D73C74665D}" type="datetimeFigureOut">
              <a:rPr lang="ko-KR" altLang="en-US" smtClean="0"/>
              <a:t>2020-10-18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C91455-1757-4ACC-8A40-E42D1EB8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2219B4-CB35-4544-B198-F254C733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1CF6-81FE-44C0-9425-0BA9E3252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833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831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749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콘텐츠 2개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012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313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413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74013" y="548682"/>
            <a:ext cx="8244028" cy="86895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9264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812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37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74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164F1A-E002-45C9-8728-D9E1682F35B0}" type="datetimeFigureOut">
              <a:rPr kumimoji="1" lang="ko-KR" altLang="en-US" smtClean="0"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2020-10-18</a:t>
            </a:fld>
            <a:endParaRPr kumimoji="1"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BAE2D2-70E8-443C-B2C1-1058FC158A2C}" type="slidenum">
              <a:rPr kumimoji="1" lang="ko-KR" altLang="en-US" smtClean="0"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890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CE690-864B-4671-9FD7-A3DF5241E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68ED51D-DA50-432C-8E0D-86234E7D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B89114-9882-4530-A682-8A8758BB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D88-3AE2-4AAD-9A51-94D73C74665D}" type="datetimeFigureOut">
              <a:rPr lang="ko-KR" altLang="en-US" smtClean="0"/>
              <a:t>2020-10-18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95145D-ED39-4D52-BF9D-BD7E4220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00078C-FE9C-4916-87EC-064390AA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1CF6-81FE-44C0-9425-0BA9E3252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51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E67D45-6CBF-4C7C-971C-2EA58EC7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588A42-8A95-481C-8439-7067531FA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E2C848D-FF11-43AF-A8A1-D2D4A7178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96E4BA-EDE0-44E7-B313-A1E750C0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D88-3AE2-4AAD-9A51-94D73C74665D}" type="datetimeFigureOut">
              <a:rPr lang="ko-KR" altLang="en-US" smtClean="0"/>
              <a:t>2020-10-18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922753-E317-4052-BBFB-09A93B13A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E450B7-1B4A-463D-8213-1EA03D9C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1CF6-81FE-44C0-9425-0BA9E3252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30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B2D3A7-2F7D-4161-99E3-A6FA7422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23C6C6-7A43-497A-9C42-BEFC81FA8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F7DA57D-6637-4333-A1F8-389BF849A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411C376-2991-4D41-BD64-978B15C3C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ABB86D0-F8AE-48DE-8A75-D22A0F678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84900A6-5C44-4882-89C6-C30920B0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D88-3AE2-4AAD-9A51-94D73C74665D}" type="datetimeFigureOut">
              <a:rPr lang="ko-KR" altLang="en-US" smtClean="0"/>
              <a:t>2020-10-18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03598D8-9D52-4615-8BB1-CD1A7BD1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C100188-BE55-4072-83E4-6326DD7D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1CF6-81FE-44C0-9425-0BA9E3252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61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D48B0D-44CD-4BE2-AB17-DC20D2A1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13E592D-309C-47BB-A974-33F73F19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D88-3AE2-4AAD-9A51-94D73C74665D}" type="datetimeFigureOut">
              <a:rPr lang="ko-KR" altLang="en-US" smtClean="0"/>
              <a:t>2020-10-18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F987EB0-9FE1-4826-8D63-F0B905FA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CCD1136-FA29-451F-9EF9-0404D564B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1CF6-81FE-44C0-9425-0BA9E3252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43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3367349-CE81-4D8D-9DC6-2F0FE4FB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D88-3AE2-4AAD-9A51-94D73C74665D}" type="datetimeFigureOut">
              <a:rPr lang="ko-KR" altLang="en-US" smtClean="0"/>
              <a:t>2020-10-18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7D54158-A4BE-4A86-9F3D-63276667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F06EFF-4E0C-4F39-A771-98DCDD0F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1CF6-81FE-44C0-9425-0BA9E3252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67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80758E-E95B-460A-BE57-50F8C4DB8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D92571-F719-49C9-8D5E-A8DAF1B49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3079104-6F40-444A-8E2B-A2DB6692A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27BC342-7373-475B-B8ED-EC9367EF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D88-3AE2-4AAD-9A51-94D73C74665D}" type="datetimeFigureOut">
              <a:rPr lang="ko-KR" altLang="en-US" smtClean="0"/>
              <a:t>2020-10-18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76B10E-19AD-46CE-B9C4-216BD00B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12B0BAA-6630-46E5-BA40-E4D4F8E8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1CF6-81FE-44C0-9425-0BA9E3252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737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D39FB9-5D0D-421B-AE92-FF65EC6B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DF91F96-F41A-48E1-987B-54A459475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40BEB35-1F82-4C0C-9BEB-65EA40F6D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8C50D3A-048A-4A3B-B20C-53347B49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D88-3AE2-4AAD-9A51-94D73C74665D}" type="datetimeFigureOut">
              <a:rPr lang="ko-KR" altLang="en-US" smtClean="0"/>
              <a:t>2020-10-18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3C517C-7AEC-4712-98B8-10BE79C8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B90825-CF97-44DD-9ECC-D95D8A2C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1CF6-81FE-44C0-9425-0BA9E3252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73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E9FE67F-CF34-4742-853C-5D8AEDC8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0DBDD51-7B17-4DFB-906D-1579FBFEC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94CCE6-1341-4BE5-97A4-18EEFAF3E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2D88-3AE2-4AAD-9A51-94D73C74665D}" type="datetimeFigureOut">
              <a:rPr lang="ko-KR" altLang="en-US" smtClean="0"/>
              <a:t>2020-10-18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7437FC-7AF7-469B-A9DB-303EAD296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98432C-E8FD-4493-9B38-26A5CEF6C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11CF6-81FE-44C0-9425-0BA9E3252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15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14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9CBF06-4ACE-401B-B4FE-6BFC5E4A5F4A}"/>
              </a:ext>
            </a:extLst>
          </p:cNvPr>
          <p:cNvSpPr txBox="1"/>
          <p:nvPr/>
        </p:nvSpPr>
        <p:spPr>
          <a:xfrm>
            <a:off x="451540" y="1403268"/>
            <a:ext cx="11656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A </a:t>
            </a:r>
            <a:r>
              <a:rPr lang="en-US" altLang="ko-KR" sz="2800" dirty="0"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Strategic Service Model </a:t>
            </a:r>
            <a:r>
              <a:rPr lang="en-US" altLang="ko-KR" sz="28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for </a:t>
            </a:r>
            <a:r>
              <a:rPr lang="en-US" altLang="ko-KR" sz="2800" dirty="0"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Performance Oriented HRD</a:t>
            </a:r>
          </a:p>
          <a:p>
            <a:pPr algn="r"/>
            <a:r>
              <a:rPr lang="en-US" altLang="ko-KR" sz="14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“Case Study of Strategic Training Program for Strengthening Future-Oriented Public Leadership”</a:t>
            </a:r>
            <a:endParaRPr lang="ko-KR" altLang="en-US" sz="140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54B28CC-69B3-4BD8-8170-FA1626AEE344}"/>
              </a:ext>
            </a:extLst>
          </p:cNvPr>
          <p:cNvCxnSpPr>
            <a:cxnSpLocks/>
          </p:cNvCxnSpPr>
          <p:nvPr/>
        </p:nvCxnSpPr>
        <p:spPr>
          <a:xfrm flipV="1">
            <a:off x="0" y="1213225"/>
            <a:ext cx="12192000" cy="83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139DE87D-1FFD-4B27-A7AD-0FB7A2A76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0306" y="-243634"/>
            <a:ext cx="5474682" cy="21337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9B6B1A-4887-4B23-B750-8BF9BECAB397}"/>
              </a:ext>
            </a:extLst>
          </p:cNvPr>
          <p:cNvSpPr txBox="1"/>
          <p:nvPr/>
        </p:nvSpPr>
        <p:spPr>
          <a:xfrm>
            <a:off x="140764" y="6109432"/>
            <a:ext cx="116567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Howard ‘</a:t>
            </a:r>
            <a:r>
              <a:rPr lang="en-US" altLang="ko-KR" sz="2400" b="1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Hunhueon</a:t>
            </a:r>
            <a:r>
              <a:rPr lang="en-US" altLang="ko-KR" sz="24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’ Cho</a:t>
            </a:r>
          </a:p>
          <a:p>
            <a:r>
              <a:rPr lang="en-US" altLang="ko-KR" sz="14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Human Resources Development Institute of KOREA</a:t>
            </a:r>
            <a:endParaRPr lang="ko-KR" altLang="en-US" sz="140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0768F2C-6132-44DA-B692-D648BEDB1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93" y="2391467"/>
            <a:ext cx="4194283" cy="43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1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B40681-C70E-4E78-AFD8-9E2C094E93A0}"/>
              </a:ext>
            </a:extLst>
          </p:cNvPr>
          <p:cNvSpPr txBox="1"/>
          <p:nvPr/>
        </p:nvSpPr>
        <p:spPr>
          <a:xfrm>
            <a:off x="159280" y="5834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CASE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FEBD4750-F21F-4DA3-8235-7DF83016B1FA}"/>
              </a:ext>
            </a:extLst>
          </p:cNvPr>
          <p:cNvCxnSpPr/>
          <p:nvPr/>
        </p:nvCxnSpPr>
        <p:spPr>
          <a:xfrm flipV="1">
            <a:off x="253215" y="678678"/>
            <a:ext cx="11816865" cy="1011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2F64B2D8-D9F2-4ACD-B251-B0CE18214484}"/>
              </a:ext>
            </a:extLst>
          </p:cNvPr>
          <p:cNvCxnSpPr/>
          <p:nvPr/>
        </p:nvCxnSpPr>
        <p:spPr>
          <a:xfrm>
            <a:off x="1637230" y="102934"/>
            <a:ext cx="0" cy="5849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06">
            <a:extLst>
              <a:ext uri="{FF2B5EF4-FFF2-40B4-BE49-F238E27FC236}">
                <a16:creationId xmlns:a16="http://schemas.microsoft.com/office/drawing/2014/main" id="{25D0A3D8-8523-41FD-8AEA-9357E1CE0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59" y="894587"/>
            <a:ext cx="596958" cy="30008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1500" b="1" spc="-100" dirty="0">
                <a:ln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Process</a:t>
            </a:r>
          </a:p>
        </p:txBody>
      </p:sp>
      <p:sp>
        <p:nvSpPr>
          <p:cNvPr id="11" name="Text Box 206">
            <a:extLst>
              <a:ext uri="{FF2B5EF4-FFF2-40B4-BE49-F238E27FC236}">
                <a16:creationId xmlns:a16="http://schemas.microsoft.com/office/drawing/2014/main" id="{F3463B98-F1BA-48B8-AA1F-E291024E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750" y="911877"/>
            <a:ext cx="772647" cy="26699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1500" b="1" spc="-100" dirty="0">
                <a:ln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Details</a:t>
            </a:r>
          </a:p>
        </p:txBody>
      </p:sp>
      <p:sp>
        <p:nvSpPr>
          <p:cNvPr id="13" name="Text Box 206">
            <a:extLst>
              <a:ext uri="{FF2B5EF4-FFF2-40B4-BE49-F238E27FC236}">
                <a16:creationId xmlns:a16="http://schemas.microsoft.com/office/drawing/2014/main" id="{92DE8153-C4B0-4F18-A4C7-C402CB42A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294" y="1435791"/>
            <a:ext cx="5567363" cy="73866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en-US" altLang="ko-KR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• Learning</a:t>
            </a:r>
            <a:r>
              <a:rPr lang="ko-KR" altLang="en-US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Purpose</a:t>
            </a:r>
            <a:r>
              <a:rPr lang="ko-KR" altLang="en-US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Feasibility Analysis</a:t>
            </a:r>
            <a:r>
              <a:rPr lang="ko-KR" altLang="en-US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(Survey)</a:t>
            </a:r>
          </a:p>
          <a:p>
            <a:pPr>
              <a:defRPr/>
            </a:pPr>
            <a:r>
              <a:rPr lang="en-US" altLang="ko-KR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• </a:t>
            </a:r>
            <a:r>
              <a:rPr lang="en-US" altLang="ko-KR" sz="1200" b="1" i="0" dirty="0"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2019 Daegu Metropolitan City Design Week Participation (VOC Survey)</a:t>
            </a:r>
            <a:endParaRPr lang="en-US" altLang="ko-KR" sz="1200" b="1" spc="-100" dirty="0">
              <a:ln>
                <a:prstDash val="solid"/>
              </a:ln>
              <a:latin typeface="다음_Regular" panose="02000603060000000000" pitchFamily="2" charset="-127"/>
              <a:ea typeface="다음_Regular" panose="02000603060000000000" pitchFamily="2" charset="-127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360 Stakeholder Survey</a:t>
            </a:r>
            <a:r>
              <a:rPr lang="ko-KR" altLang="en-US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(SME/VOC/VOB Survey: n=106)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ko-KR" altLang="en-US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Task analysis, demand analysis by position/area</a:t>
            </a:r>
          </a:p>
        </p:txBody>
      </p:sp>
      <p:sp>
        <p:nvSpPr>
          <p:cNvPr id="14" name="Text Box 206">
            <a:extLst>
              <a:ext uri="{FF2B5EF4-FFF2-40B4-BE49-F238E27FC236}">
                <a16:creationId xmlns:a16="http://schemas.microsoft.com/office/drawing/2014/main" id="{DC0B6742-E756-4EEC-9773-E1390BADF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486" y="2334544"/>
            <a:ext cx="5453770" cy="60016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marL="93663" indent="-93663">
              <a:defRPr/>
            </a:pPr>
            <a:r>
              <a:rPr lang="en-US" altLang="ko-KR" sz="1300" b="1" spc="-100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• Classification of Targeted competencies /  Target level specification</a:t>
            </a:r>
          </a:p>
          <a:p>
            <a:pPr marL="93663" indent="-93663">
              <a:defRPr/>
            </a:pPr>
            <a:r>
              <a:rPr lang="en-US" altLang="ko-KR" sz="1300" b="1" spc="-100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• Classification of perspectives to ensure justification for development</a:t>
            </a:r>
          </a:p>
          <a:p>
            <a:pPr marL="93663" indent="-93663">
              <a:defRPr/>
            </a:pPr>
            <a:r>
              <a:rPr lang="en-US" altLang="ko-KR" sz="1300" b="1" spc="-100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• Derivation of integrated process goals through gap analysis</a:t>
            </a:r>
          </a:p>
        </p:txBody>
      </p:sp>
      <p:grpSp>
        <p:nvGrpSpPr>
          <p:cNvPr id="26" name="그룹 63">
            <a:extLst>
              <a:ext uri="{FF2B5EF4-FFF2-40B4-BE49-F238E27FC236}">
                <a16:creationId xmlns:a16="http://schemas.microsoft.com/office/drawing/2014/main" id="{B03E8721-11BA-4301-B687-596D711461F3}"/>
              </a:ext>
            </a:extLst>
          </p:cNvPr>
          <p:cNvGrpSpPr/>
          <p:nvPr/>
        </p:nvGrpSpPr>
        <p:grpSpPr>
          <a:xfrm>
            <a:off x="253215" y="1435791"/>
            <a:ext cx="1147993" cy="929331"/>
            <a:chOff x="500063" y="1928802"/>
            <a:chExt cx="1428734" cy="868373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89308E21-CAB7-415B-B9EE-3EA12B97D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3" y="1928802"/>
              <a:ext cx="1428731" cy="868373"/>
            </a:xfrm>
            <a:custGeom>
              <a:avLst/>
              <a:gdLst/>
              <a:ahLst/>
              <a:cxnLst>
                <a:cxn ang="0">
                  <a:pos x="1236" y="0"/>
                </a:cxn>
                <a:cxn ang="0">
                  <a:pos x="0" y="0"/>
                </a:cxn>
                <a:cxn ang="0">
                  <a:pos x="0" y="732"/>
                </a:cxn>
                <a:cxn ang="0">
                  <a:pos x="618" y="984"/>
                </a:cxn>
                <a:cxn ang="0">
                  <a:pos x="1236" y="732"/>
                </a:cxn>
                <a:cxn ang="0">
                  <a:pos x="1230" y="732"/>
                </a:cxn>
                <a:cxn ang="0">
                  <a:pos x="1236" y="730"/>
                </a:cxn>
                <a:cxn ang="0">
                  <a:pos x="1236" y="0"/>
                </a:cxn>
              </a:cxnLst>
              <a:rect l="0" t="0" r="r" b="b"/>
              <a:pathLst>
                <a:path w="1236" h="984">
                  <a:moveTo>
                    <a:pt x="1236" y="0"/>
                  </a:moveTo>
                  <a:lnTo>
                    <a:pt x="0" y="0"/>
                  </a:lnTo>
                  <a:lnTo>
                    <a:pt x="0" y="732"/>
                  </a:lnTo>
                  <a:lnTo>
                    <a:pt x="618" y="984"/>
                  </a:lnTo>
                  <a:lnTo>
                    <a:pt x="1236" y="732"/>
                  </a:lnTo>
                  <a:lnTo>
                    <a:pt x="1230" y="732"/>
                  </a:lnTo>
                  <a:lnTo>
                    <a:pt x="1236" y="730"/>
                  </a:lnTo>
                  <a:lnTo>
                    <a:pt x="1236" y="0"/>
                  </a:lnTo>
                  <a:close/>
                </a:path>
              </a:pathLst>
            </a:custGeom>
            <a:gradFill rotWithShape="1">
              <a:gsLst>
                <a:gs pos="0">
                  <a:srgbClr val="4E7143"/>
                </a:gs>
                <a:gs pos="100000">
                  <a:srgbClr val="659357"/>
                </a:gs>
              </a:gsLst>
              <a:lin ang="0" scaled="1"/>
            </a:gradFill>
            <a:ln w="19050">
              <a:solidFill>
                <a:srgbClr val="334A2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9B6574E7-D566-4E37-9D09-79BAB89F1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429" y="1928802"/>
              <a:ext cx="714366" cy="868373"/>
            </a:xfrm>
            <a:custGeom>
              <a:avLst/>
              <a:gdLst/>
              <a:ahLst/>
              <a:cxnLst>
                <a:cxn ang="0">
                  <a:pos x="618" y="0"/>
                </a:cxn>
                <a:cxn ang="0">
                  <a:pos x="3" y="1"/>
                </a:cxn>
                <a:cxn ang="0">
                  <a:pos x="0" y="984"/>
                </a:cxn>
                <a:cxn ang="0">
                  <a:pos x="618" y="732"/>
                </a:cxn>
                <a:cxn ang="0">
                  <a:pos x="612" y="732"/>
                </a:cxn>
                <a:cxn ang="0">
                  <a:pos x="618" y="730"/>
                </a:cxn>
                <a:cxn ang="0">
                  <a:pos x="618" y="0"/>
                </a:cxn>
              </a:cxnLst>
              <a:rect l="0" t="0" r="r" b="b"/>
              <a:pathLst>
                <a:path w="618" h="984">
                  <a:moveTo>
                    <a:pt x="618" y="0"/>
                  </a:moveTo>
                  <a:lnTo>
                    <a:pt x="3" y="1"/>
                  </a:lnTo>
                  <a:lnTo>
                    <a:pt x="0" y="984"/>
                  </a:lnTo>
                  <a:lnTo>
                    <a:pt x="618" y="732"/>
                  </a:lnTo>
                  <a:lnTo>
                    <a:pt x="612" y="732"/>
                  </a:lnTo>
                  <a:lnTo>
                    <a:pt x="618" y="73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4E7143"/>
            </a:solidFill>
            <a:ln w="508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067C66C8-9545-412D-8F6C-810A739E77E3}"/>
              </a:ext>
            </a:extLst>
          </p:cNvPr>
          <p:cNvGrpSpPr>
            <a:grpSpLocks/>
          </p:cNvGrpSpPr>
          <p:nvPr/>
        </p:nvGrpSpPr>
        <p:grpSpPr bwMode="auto">
          <a:xfrm>
            <a:off x="253215" y="2329188"/>
            <a:ext cx="1147992" cy="833112"/>
            <a:chOff x="279" y="1573"/>
            <a:chExt cx="1236" cy="989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B8E64E30-497F-45F7-A1A6-3354280C6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157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671A6"/>
                </a:gs>
                <a:gs pos="100000">
                  <a:srgbClr val="0897DE"/>
                </a:gs>
              </a:gsLst>
              <a:lin ang="0" scaled="1"/>
            </a:gradFill>
            <a:ln w="19050">
              <a:solidFill>
                <a:srgbClr val="05557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8E67F1BC-F47F-4F4F-82FC-FA0E6E0D4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157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0671A6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E493DD4A-53CA-464D-80FD-546AAD1ECCDD}"/>
              </a:ext>
            </a:extLst>
          </p:cNvPr>
          <p:cNvGrpSpPr>
            <a:grpSpLocks/>
          </p:cNvGrpSpPr>
          <p:nvPr/>
        </p:nvGrpSpPr>
        <p:grpSpPr bwMode="auto">
          <a:xfrm>
            <a:off x="259308" y="3136377"/>
            <a:ext cx="1147992" cy="833972"/>
            <a:chOff x="279" y="2353"/>
            <a:chExt cx="1236" cy="989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21EFCAEB-9D89-4EE4-A3B2-D4B765A2C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35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44A96"/>
                </a:gs>
                <a:gs pos="100000">
                  <a:srgbClr val="0564CD"/>
                </a:gs>
              </a:gsLst>
              <a:lin ang="0" scaled="1"/>
            </a:gradFill>
            <a:ln w="19050">
              <a:solidFill>
                <a:srgbClr val="022E5E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8DA3728A-14A8-4270-9BA5-9EE645EB0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35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044A96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Group 11">
            <a:extLst>
              <a:ext uri="{FF2B5EF4-FFF2-40B4-BE49-F238E27FC236}">
                <a16:creationId xmlns:a16="http://schemas.microsoft.com/office/drawing/2014/main" id="{3815EFE7-2CF3-478C-8887-EDC7EA6B93F3}"/>
              </a:ext>
            </a:extLst>
          </p:cNvPr>
          <p:cNvGrpSpPr>
            <a:grpSpLocks/>
          </p:cNvGrpSpPr>
          <p:nvPr/>
        </p:nvGrpSpPr>
        <p:grpSpPr bwMode="auto">
          <a:xfrm>
            <a:off x="259309" y="3949499"/>
            <a:ext cx="1147992" cy="833972"/>
            <a:chOff x="279" y="3133"/>
            <a:chExt cx="1236" cy="989"/>
          </a:xfrm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CA81A86-98AB-4AB7-8F5D-0712B565F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313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75F8F"/>
                </a:gs>
                <a:gs pos="100000">
                  <a:srgbClr val="6881B4"/>
                </a:gs>
              </a:gsLst>
              <a:lin ang="0" scaled="1"/>
            </a:gradFill>
            <a:ln w="19050">
              <a:solidFill>
                <a:srgbClr val="2C3B5A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227310C0-95BE-48EB-8261-AEC3FE8A9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313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475F8F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5">
            <a:extLst>
              <a:ext uri="{FF2B5EF4-FFF2-40B4-BE49-F238E27FC236}">
                <a16:creationId xmlns:a16="http://schemas.microsoft.com/office/drawing/2014/main" id="{1982B00B-C380-47F3-8034-0EE1880E1CEB}"/>
              </a:ext>
            </a:extLst>
          </p:cNvPr>
          <p:cNvGrpSpPr>
            <a:grpSpLocks/>
          </p:cNvGrpSpPr>
          <p:nvPr/>
        </p:nvGrpSpPr>
        <p:grpSpPr bwMode="auto">
          <a:xfrm>
            <a:off x="259309" y="4737534"/>
            <a:ext cx="1147992" cy="833112"/>
            <a:chOff x="279" y="1573"/>
            <a:chExt cx="1236" cy="989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B96594F4-A615-45B2-A8ED-B168BA952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157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671A6"/>
                </a:gs>
                <a:gs pos="100000">
                  <a:srgbClr val="0897DE"/>
                </a:gs>
              </a:gsLst>
              <a:lin ang="0" scaled="1"/>
            </a:gradFill>
            <a:ln w="19050">
              <a:solidFill>
                <a:srgbClr val="05557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E9355C10-7036-4A63-AE9C-1E115BDB6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157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0671A6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Text Box 206">
            <a:extLst>
              <a:ext uri="{FF2B5EF4-FFF2-40B4-BE49-F238E27FC236}">
                <a16:creationId xmlns:a16="http://schemas.microsoft.com/office/drawing/2014/main" id="{A776ECE0-4DBF-4B8F-998D-5A6980C20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59" y="1746577"/>
            <a:ext cx="56804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Listen</a:t>
            </a:r>
          </a:p>
        </p:txBody>
      </p:sp>
      <p:sp>
        <p:nvSpPr>
          <p:cNvPr id="42" name="Text Box 206">
            <a:extLst>
              <a:ext uri="{FF2B5EF4-FFF2-40B4-BE49-F238E27FC236}">
                <a16:creationId xmlns:a16="http://schemas.microsoft.com/office/drawing/2014/main" id="{3D72D42B-306E-49A9-94E1-F3313EA14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785" y="2659419"/>
            <a:ext cx="764633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Analyze</a:t>
            </a:r>
          </a:p>
        </p:txBody>
      </p:sp>
      <p:sp>
        <p:nvSpPr>
          <p:cNvPr id="43" name="Text Box 206">
            <a:extLst>
              <a:ext uri="{FF2B5EF4-FFF2-40B4-BE49-F238E27FC236}">
                <a16:creationId xmlns:a16="http://schemas.microsoft.com/office/drawing/2014/main" id="{076EC889-EF4C-45BA-9741-E8EDB71B1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34" y="3509987"/>
            <a:ext cx="67807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Design</a:t>
            </a:r>
          </a:p>
        </p:txBody>
      </p:sp>
      <p:sp>
        <p:nvSpPr>
          <p:cNvPr id="44" name="Text Box 206">
            <a:extLst>
              <a:ext uri="{FF2B5EF4-FFF2-40B4-BE49-F238E27FC236}">
                <a16:creationId xmlns:a16="http://schemas.microsoft.com/office/drawing/2014/main" id="{CA89D9A2-CDD6-4AFA-8BFE-B6CFDF8FA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19" y="4304131"/>
            <a:ext cx="67557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Deliver</a:t>
            </a:r>
          </a:p>
        </p:txBody>
      </p:sp>
      <p:sp>
        <p:nvSpPr>
          <p:cNvPr id="45" name="Text Box 206">
            <a:extLst>
              <a:ext uri="{FF2B5EF4-FFF2-40B4-BE49-F238E27FC236}">
                <a16:creationId xmlns:a16="http://schemas.microsoft.com/office/drawing/2014/main" id="{5A1BE5E9-1DB8-4C66-BA20-8969D583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20" y="5084399"/>
            <a:ext cx="749949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Execute</a:t>
            </a:r>
          </a:p>
        </p:txBody>
      </p:sp>
      <p:grpSp>
        <p:nvGrpSpPr>
          <p:cNvPr id="46" name="Group 8">
            <a:extLst>
              <a:ext uri="{FF2B5EF4-FFF2-40B4-BE49-F238E27FC236}">
                <a16:creationId xmlns:a16="http://schemas.microsoft.com/office/drawing/2014/main" id="{BFB091C1-780B-4140-AF2A-02814EC53BEE}"/>
              </a:ext>
            </a:extLst>
          </p:cNvPr>
          <p:cNvGrpSpPr>
            <a:grpSpLocks/>
          </p:cNvGrpSpPr>
          <p:nvPr/>
        </p:nvGrpSpPr>
        <p:grpSpPr bwMode="auto">
          <a:xfrm>
            <a:off x="259309" y="5495636"/>
            <a:ext cx="1147992" cy="833972"/>
            <a:chOff x="279" y="2353"/>
            <a:chExt cx="1236" cy="989"/>
          </a:xfrm>
          <a:solidFill>
            <a:srgbClr val="006600"/>
          </a:solidFill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009EDA4C-920A-4E22-972F-D008CBFB0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35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>
              <a:solidFill>
                <a:srgbClr val="022E5E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E5C62528-7EB9-424F-9277-0D6B4311F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35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88F4A05C-C108-4BF4-A430-238826A8D645}"/>
              </a:ext>
            </a:extLst>
          </p:cNvPr>
          <p:cNvCxnSpPr>
            <a:cxnSpLocks/>
          </p:cNvCxnSpPr>
          <p:nvPr/>
        </p:nvCxnSpPr>
        <p:spPr>
          <a:xfrm>
            <a:off x="6161647" y="6867319"/>
            <a:ext cx="6840000" cy="158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206">
            <a:extLst>
              <a:ext uri="{FF2B5EF4-FFF2-40B4-BE49-F238E27FC236}">
                <a16:creationId xmlns:a16="http://schemas.microsoft.com/office/drawing/2014/main" id="{8B3EE69A-BE28-4A94-958A-5C19E5D78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77" y="5825552"/>
            <a:ext cx="61568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Revise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E38D1B-17CF-45EB-B2EE-EFA65E9F0636}"/>
              </a:ext>
            </a:extLst>
          </p:cNvPr>
          <p:cNvSpPr txBox="1"/>
          <p:nvPr/>
        </p:nvSpPr>
        <p:spPr>
          <a:xfrm>
            <a:off x="1800397" y="105573"/>
            <a:ext cx="9096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Daegu Metropolitan City’s [Public Design Course]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18DA13D-465A-43C4-9DEA-9F3EB5167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6895">
            <a:off x="2008371" y="4083787"/>
            <a:ext cx="4396526" cy="1778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2B67E5E-A390-4888-B0B0-DE43B20C1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3243">
            <a:off x="7397695" y="1962132"/>
            <a:ext cx="3486793" cy="1502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B71AC60-F914-481B-BB15-C721A45C7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722">
            <a:off x="7261549" y="3489815"/>
            <a:ext cx="4578766" cy="263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8FF66D1-2A17-4507-AD7E-1B5B528D1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2398">
            <a:off x="4249224" y="3068267"/>
            <a:ext cx="4974482" cy="247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5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B40681-C70E-4E78-AFD8-9E2C094E93A0}"/>
              </a:ext>
            </a:extLst>
          </p:cNvPr>
          <p:cNvSpPr txBox="1"/>
          <p:nvPr/>
        </p:nvSpPr>
        <p:spPr>
          <a:xfrm>
            <a:off x="159280" y="5834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CASE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FEBD4750-F21F-4DA3-8235-7DF83016B1FA}"/>
              </a:ext>
            </a:extLst>
          </p:cNvPr>
          <p:cNvCxnSpPr/>
          <p:nvPr/>
        </p:nvCxnSpPr>
        <p:spPr>
          <a:xfrm flipV="1">
            <a:off x="253215" y="678678"/>
            <a:ext cx="11816865" cy="1011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2F64B2D8-D9F2-4ACD-B251-B0CE18214484}"/>
              </a:ext>
            </a:extLst>
          </p:cNvPr>
          <p:cNvCxnSpPr/>
          <p:nvPr/>
        </p:nvCxnSpPr>
        <p:spPr>
          <a:xfrm>
            <a:off x="1637230" y="102934"/>
            <a:ext cx="0" cy="5849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06">
            <a:extLst>
              <a:ext uri="{FF2B5EF4-FFF2-40B4-BE49-F238E27FC236}">
                <a16:creationId xmlns:a16="http://schemas.microsoft.com/office/drawing/2014/main" id="{25D0A3D8-8523-41FD-8AEA-9357E1CE0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59" y="894587"/>
            <a:ext cx="596958" cy="30008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1500" b="1" spc="-100" dirty="0">
                <a:ln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Process</a:t>
            </a:r>
          </a:p>
        </p:txBody>
      </p:sp>
      <p:sp>
        <p:nvSpPr>
          <p:cNvPr id="11" name="Text Box 206">
            <a:extLst>
              <a:ext uri="{FF2B5EF4-FFF2-40B4-BE49-F238E27FC236}">
                <a16:creationId xmlns:a16="http://schemas.microsoft.com/office/drawing/2014/main" id="{F3463B98-F1BA-48B8-AA1F-E291024E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750" y="911877"/>
            <a:ext cx="772647" cy="26699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1500" b="1" spc="-100" dirty="0">
                <a:ln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Details</a:t>
            </a:r>
          </a:p>
        </p:txBody>
      </p:sp>
      <p:sp>
        <p:nvSpPr>
          <p:cNvPr id="13" name="Text Box 206">
            <a:extLst>
              <a:ext uri="{FF2B5EF4-FFF2-40B4-BE49-F238E27FC236}">
                <a16:creationId xmlns:a16="http://schemas.microsoft.com/office/drawing/2014/main" id="{92DE8153-C4B0-4F18-A4C7-C402CB42A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294" y="1435791"/>
            <a:ext cx="5567363" cy="73866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en-US" altLang="ko-KR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• Learning</a:t>
            </a:r>
            <a:r>
              <a:rPr lang="ko-KR" altLang="en-US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Purpose</a:t>
            </a:r>
            <a:r>
              <a:rPr lang="ko-KR" altLang="en-US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Feasibility Analysis</a:t>
            </a:r>
            <a:r>
              <a:rPr lang="ko-KR" altLang="en-US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(Survey)</a:t>
            </a:r>
          </a:p>
          <a:p>
            <a:pPr>
              <a:defRPr/>
            </a:pPr>
            <a:r>
              <a:rPr lang="en-US" altLang="ko-KR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• </a:t>
            </a:r>
            <a:r>
              <a:rPr lang="en-US" altLang="ko-KR" sz="1200" b="1" i="0" dirty="0"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2019 Daegu Metropolitan City Design Week Participation (VOC Survey)</a:t>
            </a:r>
            <a:endParaRPr lang="en-US" altLang="ko-KR" sz="1200" b="1" spc="-100" dirty="0">
              <a:ln>
                <a:prstDash val="solid"/>
              </a:ln>
              <a:latin typeface="다음_Regular" panose="02000603060000000000" pitchFamily="2" charset="-127"/>
              <a:ea typeface="다음_Regular" panose="02000603060000000000" pitchFamily="2" charset="-127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360 Stakeholder Survey</a:t>
            </a:r>
            <a:r>
              <a:rPr lang="ko-KR" altLang="en-US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(SME/VOC/VOB Survey: n=106)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ko-KR" altLang="en-US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Task analysis, demand analysis by position/area</a:t>
            </a:r>
          </a:p>
        </p:txBody>
      </p:sp>
      <p:sp>
        <p:nvSpPr>
          <p:cNvPr id="14" name="Text Box 206">
            <a:extLst>
              <a:ext uri="{FF2B5EF4-FFF2-40B4-BE49-F238E27FC236}">
                <a16:creationId xmlns:a16="http://schemas.microsoft.com/office/drawing/2014/main" id="{DC0B6742-E756-4EEC-9773-E1390BADF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486" y="2334544"/>
            <a:ext cx="5453770" cy="60016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marL="93663" indent="-93663">
              <a:defRPr/>
            </a:pPr>
            <a:r>
              <a:rPr lang="en-US" altLang="ko-KR" sz="13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• Classification of Targeted competencies /  Target level specification</a:t>
            </a:r>
          </a:p>
          <a:p>
            <a:pPr marL="93663" indent="-93663">
              <a:defRPr/>
            </a:pPr>
            <a:r>
              <a:rPr lang="en-US" altLang="ko-KR" sz="13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• Classification of perspectives to ensure justification for development</a:t>
            </a:r>
          </a:p>
          <a:p>
            <a:pPr marL="93663" indent="-93663">
              <a:defRPr/>
            </a:pPr>
            <a:r>
              <a:rPr lang="en-US" altLang="ko-KR" sz="13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• Derivation of integrated process goals through gap analysis</a:t>
            </a:r>
          </a:p>
        </p:txBody>
      </p:sp>
      <p:sp>
        <p:nvSpPr>
          <p:cNvPr id="15" name="Text Box 206">
            <a:extLst>
              <a:ext uri="{FF2B5EF4-FFF2-40B4-BE49-F238E27FC236}">
                <a16:creationId xmlns:a16="http://schemas.microsoft.com/office/drawing/2014/main" id="{F388E4D0-AF06-4460-AB43-298A33BDF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579" y="3098700"/>
            <a:ext cx="5294696" cy="80021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ko-KR" sz="1300" b="1" spc="-100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Content details and development method design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300" b="1" spc="-100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Course goal-contents consistency evaluation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300" b="1" spc="-100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Design of evaluation method for achievement of learning goals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300" b="1" spc="-100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Pilot Testing</a:t>
            </a:r>
          </a:p>
        </p:txBody>
      </p:sp>
      <p:grpSp>
        <p:nvGrpSpPr>
          <p:cNvPr id="26" name="그룹 63">
            <a:extLst>
              <a:ext uri="{FF2B5EF4-FFF2-40B4-BE49-F238E27FC236}">
                <a16:creationId xmlns:a16="http://schemas.microsoft.com/office/drawing/2014/main" id="{B03E8721-11BA-4301-B687-596D711461F3}"/>
              </a:ext>
            </a:extLst>
          </p:cNvPr>
          <p:cNvGrpSpPr/>
          <p:nvPr/>
        </p:nvGrpSpPr>
        <p:grpSpPr>
          <a:xfrm>
            <a:off x="253215" y="1435791"/>
            <a:ext cx="1147993" cy="929331"/>
            <a:chOff x="500063" y="1928802"/>
            <a:chExt cx="1428734" cy="868373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89308E21-CAB7-415B-B9EE-3EA12B97D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3" y="1928802"/>
              <a:ext cx="1428731" cy="868373"/>
            </a:xfrm>
            <a:custGeom>
              <a:avLst/>
              <a:gdLst/>
              <a:ahLst/>
              <a:cxnLst>
                <a:cxn ang="0">
                  <a:pos x="1236" y="0"/>
                </a:cxn>
                <a:cxn ang="0">
                  <a:pos x="0" y="0"/>
                </a:cxn>
                <a:cxn ang="0">
                  <a:pos x="0" y="732"/>
                </a:cxn>
                <a:cxn ang="0">
                  <a:pos x="618" y="984"/>
                </a:cxn>
                <a:cxn ang="0">
                  <a:pos x="1236" y="732"/>
                </a:cxn>
                <a:cxn ang="0">
                  <a:pos x="1230" y="732"/>
                </a:cxn>
                <a:cxn ang="0">
                  <a:pos x="1236" y="730"/>
                </a:cxn>
                <a:cxn ang="0">
                  <a:pos x="1236" y="0"/>
                </a:cxn>
              </a:cxnLst>
              <a:rect l="0" t="0" r="r" b="b"/>
              <a:pathLst>
                <a:path w="1236" h="984">
                  <a:moveTo>
                    <a:pt x="1236" y="0"/>
                  </a:moveTo>
                  <a:lnTo>
                    <a:pt x="0" y="0"/>
                  </a:lnTo>
                  <a:lnTo>
                    <a:pt x="0" y="732"/>
                  </a:lnTo>
                  <a:lnTo>
                    <a:pt x="618" y="984"/>
                  </a:lnTo>
                  <a:lnTo>
                    <a:pt x="1236" y="732"/>
                  </a:lnTo>
                  <a:lnTo>
                    <a:pt x="1230" y="732"/>
                  </a:lnTo>
                  <a:lnTo>
                    <a:pt x="1236" y="730"/>
                  </a:lnTo>
                  <a:lnTo>
                    <a:pt x="1236" y="0"/>
                  </a:lnTo>
                  <a:close/>
                </a:path>
              </a:pathLst>
            </a:custGeom>
            <a:gradFill rotWithShape="1">
              <a:gsLst>
                <a:gs pos="0">
                  <a:srgbClr val="4E7143"/>
                </a:gs>
                <a:gs pos="100000">
                  <a:srgbClr val="659357"/>
                </a:gs>
              </a:gsLst>
              <a:lin ang="0" scaled="1"/>
            </a:gradFill>
            <a:ln w="19050">
              <a:solidFill>
                <a:srgbClr val="334A2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9B6574E7-D566-4E37-9D09-79BAB89F1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429" y="1928802"/>
              <a:ext cx="714366" cy="868373"/>
            </a:xfrm>
            <a:custGeom>
              <a:avLst/>
              <a:gdLst/>
              <a:ahLst/>
              <a:cxnLst>
                <a:cxn ang="0">
                  <a:pos x="618" y="0"/>
                </a:cxn>
                <a:cxn ang="0">
                  <a:pos x="3" y="1"/>
                </a:cxn>
                <a:cxn ang="0">
                  <a:pos x="0" y="984"/>
                </a:cxn>
                <a:cxn ang="0">
                  <a:pos x="618" y="732"/>
                </a:cxn>
                <a:cxn ang="0">
                  <a:pos x="612" y="732"/>
                </a:cxn>
                <a:cxn ang="0">
                  <a:pos x="618" y="730"/>
                </a:cxn>
                <a:cxn ang="0">
                  <a:pos x="618" y="0"/>
                </a:cxn>
              </a:cxnLst>
              <a:rect l="0" t="0" r="r" b="b"/>
              <a:pathLst>
                <a:path w="618" h="984">
                  <a:moveTo>
                    <a:pt x="618" y="0"/>
                  </a:moveTo>
                  <a:lnTo>
                    <a:pt x="3" y="1"/>
                  </a:lnTo>
                  <a:lnTo>
                    <a:pt x="0" y="984"/>
                  </a:lnTo>
                  <a:lnTo>
                    <a:pt x="618" y="732"/>
                  </a:lnTo>
                  <a:lnTo>
                    <a:pt x="612" y="732"/>
                  </a:lnTo>
                  <a:lnTo>
                    <a:pt x="618" y="73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4E7143"/>
            </a:solidFill>
            <a:ln w="508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067C66C8-9545-412D-8F6C-810A739E77E3}"/>
              </a:ext>
            </a:extLst>
          </p:cNvPr>
          <p:cNvGrpSpPr>
            <a:grpSpLocks/>
          </p:cNvGrpSpPr>
          <p:nvPr/>
        </p:nvGrpSpPr>
        <p:grpSpPr bwMode="auto">
          <a:xfrm>
            <a:off x="253215" y="2329188"/>
            <a:ext cx="1147992" cy="833112"/>
            <a:chOff x="279" y="1573"/>
            <a:chExt cx="1236" cy="989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B8E64E30-497F-45F7-A1A6-3354280C6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157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671A6"/>
                </a:gs>
                <a:gs pos="100000">
                  <a:srgbClr val="0897DE"/>
                </a:gs>
              </a:gsLst>
              <a:lin ang="0" scaled="1"/>
            </a:gradFill>
            <a:ln w="19050">
              <a:solidFill>
                <a:srgbClr val="05557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8E67F1BC-F47F-4F4F-82FC-FA0E6E0D4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157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0671A6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E493DD4A-53CA-464D-80FD-546AAD1ECCDD}"/>
              </a:ext>
            </a:extLst>
          </p:cNvPr>
          <p:cNvGrpSpPr>
            <a:grpSpLocks/>
          </p:cNvGrpSpPr>
          <p:nvPr/>
        </p:nvGrpSpPr>
        <p:grpSpPr bwMode="auto">
          <a:xfrm>
            <a:off x="259308" y="3136377"/>
            <a:ext cx="1147992" cy="833972"/>
            <a:chOff x="279" y="2353"/>
            <a:chExt cx="1236" cy="989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21EFCAEB-9D89-4EE4-A3B2-D4B765A2C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35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44A96"/>
                </a:gs>
                <a:gs pos="100000">
                  <a:srgbClr val="0564CD"/>
                </a:gs>
              </a:gsLst>
              <a:lin ang="0" scaled="1"/>
            </a:gradFill>
            <a:ln w="19050">
              <a:solidFill>
                <a:srgbClr val="022E5E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8DA3728A-14A8-4270-9BA5-9EE645EB0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35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044A96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Group 11">
            <a:extLst>
              <a:ext uri="{FF2B5EF4-FFF2-40B4-BE49-F238E27FC236}">
                <a16:creationId xmlns:a16="http://schemas.microsoft.com/office/drawing/2014/main" id="{3815EFE7-2CF3-478C-8887-EDC7EA6B93F3}"/>
              </a:ext>
            </a:extLst>
          </p:cNvPr>
          <p:cNvGrpSpPr>
            <a:grpSpLocks/>
          </p:cNvGrpSpPr>
          <p:nvPr/>
        </p:nvGrpSpPr>
        <p:grpSpPr bwMode="auto">
          <a:xfrm>
            <a:off x="259309" y="3949499"/>
            <a:ext cx="1147992" cy="833972"/>
            <a:chOff x="279" y="3133"/>
            <a:chExt cx="1236" cy="989"/>
          </a:xfrm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CA81A86-98AB-4AB7-8F5D-0712B565F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313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75F8F"/>
                </a:gs>
                <a:gs pos="100000">
                  <a:srgbClr val="6881B4"/>
                </a:gs>
              </a:gsLst>
              <a:lin ang="0" scaled="1"/>
            </a:gradFill>
            <a:ln w="19050">
              <a:solidFill>
                <a:srgbClr val="2C3B5A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227310C0-95BE-48EB-8261-AEC3FE8A9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313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475F8F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5">
            <a:extLst>
              <a:ext uri="{FF2B5EF4-FFF2-40B4-BE49-F238E27FC236}">
                <a16:creationId xmlns:a16="http://schemas.microsoft.com/office/drawing/2014/main" id="{1982B00B-C380-47F3-8034-0EE1880E1CEB}"/>
              </a:ext>
            </a:extLst>
          </p:cNvPr>
          <p:cNvGrpSpPr>
            <a:grpSpLocks/>
          </p:cNvGrpSpPr>
          <p:nvPr/>
        </p:nvGrpSpPr>
        <p:grpSpPr bwMode="auto">
          <a:xfrm>
            <a:off x="259309" y="4737534"/>
            <a:ext cx="1147992" cy="833112"/>
            <a:chOff x="279" y="1573"/>
            <a:chExt cx="1236" cy="989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B96594F4-A615-45B2-A8ED-B168BA952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157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671A6"/>
                </a:gs>
                <a:gs pos="100000">
                  <a:srgbClr val="0897DE"/>
                </a:gs>
              </a:gsLst>
              <a:lin ang="0" scaled="1"/>
            </a:gradFill>
            <a:ln w="19050">
              <a:solidFill>
                <a:srgbClr val="05557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E9355C10-7036-4A63-AE9C-1E115BDB6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157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0671A6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Text Box 206">
            <a:extLst>
              <a:ext uri="{FF2B5EF4-FFF2-40B4-BE49-F238E27FC236}">
                <a16:creationId xmlns:a16="http://schemas.microsoft.com/office/drawing/2014/main" id="{A776ECE0-4DBF-4B8F-998D-5A6980C20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59" y="1746577"/>
            <a:ext cx="56804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Listen</a:t>
            </a:r>
          </a:p>
        </p:txBody>
      </p:sp>
      <p:sp>
        <p:nvSpPr>
          <p:cNvPr id="42" name="Text Box 206">
            <a:extLst>
              <a:ext uri="{FF2B5EF4-FFF2-40B4-BE49-F238E27FC236}">
                <a16:creationId xmlns:a16="http://schemas.microsoft.com/office/drawing/2014/main" id="{3D72D42B-306E-49A9-94E1-F3313EA14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785" y="2659419"/>
            <a:ext cx="764633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Analyze</a:t>
            </a:r>
          </a:p>
        </p:txBody>
      </p:sp>
      <p:sp>
        <p:nvSpPr>
          <p:cNvPr id="43" name="Text Box 206">
            <a:extLst>
              <a:ext uri="{FF2B5EF4-FFF2-40B4-BE49-F238E27FC236}">
                <a16:creationId xmlns:a16="http://schemas.microsoft.com/office/drawing/2014/main" id="{076EC889-EF4C-45BA-9741-E8EDB71B1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34" y="3509987"/>
            <a:ext cx="67807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Design</a:t>
            </a:r>
          </a:p>
        </p:txBody>
      </p:sp>
      <p:sp>
        <p:nvSpPr>
          <p:cNvPr id="44" name="Text Box 206">
            <a:extLst>
              <a:ext uri="{FF2B5EF4-FFF2-40B4-BE49-F238E27FC236}">
                <a16:creationId xmlns:a16="http://schemas.microsoft.com/office/drawing/2014/main" id="{CA89D9A2-CDD6-4AFA-8BFE-B6CFDF8FA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19" y="4304131"/>
            <a:ext cx="67557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Deliver</a:t>
            </a:r>
          </a:p>
        </p:txBody>
      </p:sp>
      <p:sp>
        <p:nvSpPr>
          <p:cNvPr id="45" name="Text Box 206">
            <a:extLst>
              <a:ext uri="{FF2B5EF4-FFF2-40B4-BE49-F238E27FC236}">
                <a16:creationId xmlns:a16="http://schemas.microsoft.com/office/drawing/2014/main" id="{5A1BE5E9-1DB8-4C66-BA20-8969D583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20" y="5084399"/>
            <a:ext cx="749949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Execute</a:t>
            </a:r>
          </a:p>
        </p:txBody>
      </p:sp>
      <p:grpSp>
        <p:nvGrpSpPr>
          <p:cNvPr id="46" name="Group 8">
            <a:extLst>
              <a:ext uri="{FF2B5EF4-FFF2-40B4-BE49-F238E27FC236}">
                <a16:creationId xmlns:a16="http://schemas.microsoft.com/office/drawing/2014/main" id="{BFB091C1-780B-4140-AF2A-02814EC53BEE}"/>
              </a:ext>
            </a:extLst>
          </p:cNvPr>
          <p:cNvGrpSpPr>
            <a:grpSpLocks/>
          </p:cNvGrpSpPr>
          <p:nvPr/>
        </p:nvGrpSpPr>
        <p:grpSpPr bwMode="auto">
          <a:xfrm>
            <a:off x="259309" y="5495636"/>
            <a:ext cx="1147992" cy="833972"/>
            <a:chOff x="279" y="2353"/>
            <a:chExt cx="1236" cy="989"/>
          </a:xfrm>
          <a:solidFill>
            <a:srgbClr val="006600"/>
          </a:solidFill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009EDA4C-920A-4E22-972F-D008CBFB0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35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>
              <a:solidFill>
                <a:srgbClr val="022E5E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E5C62528-7EB9-424F-9277-0D6B4311F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35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88F4A05C-C108-4BF4-A430-238826A8D645}"/>
              </a:ext>
            </a:extLst>
          </p:cNvPr>
          <p:cNvCxnSpPr>
            <a:cxnSpLocks/>
          </p:cNvCxnSpPr>
          <p:nvPr/>
        </p:nvCxnSpPr>
        <p:spPr>
          <a:xfrm>
            <a:off x="6161647" y="6867319"/>
            <a:ext cx="6840000" cy="158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206">
            <a:extLst>
              <a:ext uri="{FF2B5EF4-FFF2-40B4-BE49-F238E27FC236}">
                <a16:creationId xmlns:a16="http://schemas.microsoft.com/office/drawing/2014/main" id="{8B3EE69A-BE28-4A94-958A-5C19E5D78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77" y="5825552"/>
            <a:ext cx="61568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Revise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E38D1B-17CF-45EB-B2EE-EFA65E9F0636}"/>
              </a:ext>
            </a:extLst>
          </p:cNvPr>
          <p:cNvSpPr txBox="1"/>
          <p:nvPr/>
        </p:nvSpPr>
        <p:spPr>
          <a:xfrm>
            <a:off x="1800397" y="105573"/>
            <a:ext cx="9096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Daegu Metropolitan City’s [Public Design Course]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2C5E42E-2185-4FB8-ACB6-F61A33451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34" y="1824196"/>
            <a:ext cx="3616551" cy="450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0AD2F66-065D-4C69-ADFB-CAAA8F38B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242" y="4216834"/>
            <a:ext cx="3716040" cy="201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99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B40681-C70E-4E78-AFD8-9E2C094E93A0}"/>
              </a:ext>
            </a:extLst>
          </p:cNvPr>
          <p:cNvSpPr txBox="1"/>
          <p:nvPr/>
        </p:nvSpPr>
        <p:spPr>
          <a:xfrm>
            <a:off x="159280" y="5834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CASE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FEBD4750-F21F-4DA3-8235-7DF83016B1FA}"/>
              </a:ext>
            </a:extLst>
          </p:cNvPr>
          <p:cNvCxnSpPr/>
          <p:nvPr/>
        </p:nvCxnSpPr>
        <p:spPr>
          <a:xfrm flipV="1">
            <a:off x="253215" y="678678"/>
            <a:ext cx="11816865" cy="1011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2F64B2D8-D9F2-4ACD-B251-B0CE18214484}"/>
              </a:ext>
            </a:extLst>
          </p:cNvPr>
          <p:cNvCxnSpPr/>
          <p:nvPr/>
        </p:nvCxnSpPr>
        <p:spPr>
          <a:xfrm>
            <a:off x="1637230" y="102934"/>
            <a:ext cx="0" cy="5849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06">
            <a:extLst>
              <a:ext uri="{FF2B5EF4-FFF2-40B4-BE49-F238E27FC236}">
                <a16:creationId xmlns:a16="http://schemas.microsoft.com/office/drawing/2014/main" id="{25D0A3D8-8523-41FD-8AEA-9357E1CE0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59" y="894587"/>
            <a:ext cx="596958" cy="30008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1500" b="1" spc="-100" dirty="0">
                <a:ln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Process</a:t>
            </a:r>
          </a:p>
        </p:txBody>
      </p:sp>
      <p:sp>
        <p:nvSpPr>
          <p:cNvPr id="11" name="Text Box 206">
            <a:extLst>
              <a:ext uri="{FF2B5EF4-FFF2-40B4-BE49-F238E27FC236}">
                <a16:creationId xmlns:a16="http://schemas.microsoft.com/office/drawing/2014/main" id="{F3463B98-F1BA-48B8-AA1F-E291024E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750" y="911877"/>
            <a:ext cx="772647" cy="26699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1500" b="1" spc="-100" dirty="0">
                <a:ln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Details</a:t>
            </a:r>
          </a:p>
        </p:txBody>
      </p:sp>
      <p:sp>
        <p:nvSpPr>
          <p:cNvPr id="13" name="Text Box 206">
            <a:extLst>
              <a:ext uri="{FF2B5EF4-FFF2-40B4-BE49-F238E27FC236}">
                <a16:creationId xmlns:a16="http://schemas.microsoft.com/office/drawing/2014/main" id="{92DE8153-C4B0-4F18-A4C7-C402CB42A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294" y="1435791"/>
            <a:ext cx="5567363" cy="73866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en-US" altLang="ko-KR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• Learning</a:t>
            </a:r>
            <a:r>
              <a:rPr lang="ko-KR" altLang="en-US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Purpose</a:t>
            </a:r>
            <a:r>
              <a:rPr lang="ko-KR" altLang="en-US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Feasibility Analysis</a:t>
            </a:r>
            <a:r>
              <a:rPr lang="ko-KR" altLang="en-US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(Survey)</a:t>
            </a:r>
          </a:p>
          <a:p>
            <a:pPr>
              <a:defRPr/>
            </a:pPr>
            <a:r>
              <a:rPr lang="en-US" altLang="ko-KR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• </a:t>
            </a:r>
            <a:r>
              <a:rPr lang="en-US" altLang="ko-KR" sz="1200" i="0" dirty="0"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2019 Daegu Metropolitan City Design Week Participation (VOC Survey)</a:t>
            </a:r>
            <a:endParaRPr lang="en-US" altLang="ko-KR" sz="1200" spc="-100" dirty="0">
              <a:ln>
                <a:prstDash val="solid"/>
              </a:ln>
              <a:latin typeface="다음_Regular" panose="02000603060000000000" pitchFamily="2" charset="-127"/>
              <a:ea typeface="다음_Regular" panose="02000603060000000000" pitchFamily="2" charset="-127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360 Stakeholder Survey</a:t>
            </a:r>
            <a:r>
              <a:rPr lang="ko-KR" altLang="en-US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(SME/VOC/VOB Survey: n=106)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ko-KR" altLang="en-US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Task analysis, demand analysis by position/area</a:t>
            </a:r>
          </a:p>
        </p:txBody>
      </p:sp>
      <p:sp>
        <p:nvSpPr>
          <p:cNvPr id="14" name="Text Box 206">
            <a:extLst>
              <a:ext uri="{FF2B5EF4-FFF2-40B4-BE49-F238E27FC236}">
                <a16:creationId xmlns:a16="http://schemas.microsoft.com/office/drawing/2014/main" id="{DC0B6742-E756-4EEC-9773-E1390BADF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486" y="2334544"/>
            <a:ext cx="5453770" cy="60016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marL="93663" indent="-93663">
              <a:defRPr/>
            </a:pPr>
            <a:r>
              <a:rPr lang="en-US" altLang="ko-KR" sz="1300" spc="-100" dirty="0">
                <a:ln>
                  <a:prstDash val="solid"/>
                </a:ln>
                <a:latin typeface="맑은 고딕" pitchFamily="50" charset="-127"/>
                <a:ea typeface="맑은 고딕" pitchFamily="50" charset="-127"/>
                <a:cs typeface="Arial" pitchFamily="34" charset="0"/>
              </a:rPr>
              <a:t>• Classification of Targeted competencies /  Target level specification</a:t>
            </a:r>
          </a:p>
          <a:p>
            <a:pPr marL="93663" indent="-93663">
              <a:defRPr/>
            </a:pPr>
            <a:r>
              <a:rPr lang="en-US" altLang="ko-KR" sz="1300" spc="-100" dirty="0">
                <a:ln>
                  <a:prstDash val="solid"/>
                </a:ln>
                <a:latin typeface="맑은 고딕" pitchFamily="50" charset="-127"/>
                <a:ea typeface="맑은 고딕" pitchFamily="50" charset="-127"/>
                <a:cs typeface="Arial" pitchFamily="34" charset="0"/>
              </a:rPr>
              <a:t>• Classification of perspectives to ensure justification for development</a:t>
            </a:r>
          </a:p>
          <a:p>
            <a:pPr marL="93663" indent="-93663">
              <a:defRPr/>
            </a:pPr>
            <a:r>
              <a:rPr lang="en-US" altLang="ko-KR" sz="1300" spc="-100" dirty="0">
                <a:ln>
                  <a:prstDash val="solid"/>
                </a:ln>
                <a:latin typeface="맑은 고딕" pitchFamily="50" charset="-127"/>
                <a:ea typeface="맑은 고딕" pitchFamily="50" charset="-127"/>
                <a:cs typeface="Arial" pitchFamily="34" charset="0"/>
              </a:rPr>
              <a:t>• Derivation of integrated process goals through gap analysis</a:t>
            </a:r>
          </a:p>
        </p:txBody>
      </p:sp>
      <p:sp>
        <p:nvSpPr>
          <p:cNvPr id="15" name="Text Box 206">
            <a:extLst>
              <a:ext uri="{FF2B5EF4-FFF2-40B4-BE49-F238E27FC236}">
                <a16:creationId xmlns:a16="http://schemas.microsoft.com/office/drawing/2014/main" id="{F388E4D0-AF06-4460-AB43-298A33BDF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579" y="3098700"/>
            <a:ext cx="5294696" cy="80021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ko-KR" sz="1300" spc="-100" dirty="0">
                <a:ln>
                  <a:prstDash val="solid"/>
                </a:ln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Content details and development method design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300" spc="-100" dirty="0">
                <a:ln>
                  <a:prstDash val="solid"/>
                </a:ln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Course goal-contents consistency evaluation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300" spc="-100" dirty="0">
                <a:ln>
                  <a:prstDash val="solid"/>
                </a:ln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Design of evaluation method for achievement of learning goals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300" spc="-100" dirty="0">
                <a:ln>
                  <a:prstDash val="solid"/>
                </a:ln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Pilot Testing</a:t>
            </a:r>
          </a:p>
        </p:txBody>
      </p:sp>
      <p:sp>
        <p:nvSpPr>
          <p:cNvPr id="16" name="Text Box 206">
            <a:extLst>
              <a:ext uri="{FF2B5EF4-FFF2-40B4-BE49-F238E27FC236}">
                <a16:creationId xmlns:a16="http://schemas.microsoft.com/office/drawing/2014/main" id="{D4524A2D-5955-4DD0-97D2-783327365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580" y="4012542"/>
            <a:ext cx="4286280" cy="60016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en-US" altLang="ko-KR" sz="1300" b="1" spc="-100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• Instructor Pool MGT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300" b="1" spc="-100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Real-Time Lecture MGT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300" b="1" spc="-100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Level 1 Survey (4.5/5.0) </a:t>
            </a:r>
          </a:p>
        </p:txBody>
      </p:sp>
      <p:grpSp>
        <p:nvGrpSpPr>
          <p:cNvPr id="26" name="그룹 63">
            <a:extLst>
              <a:ext uri="{FF2B5EF4-FFF2-40B4-BE49-F238E27FC236}">
                <a16:creationId xmlns:a16="http://schemas.microsoft.com/office/drawing/2014/main" id="{B03E8721-11BA-4301-B687-596D711461F3}"/>
              </a:ext>
            </a:extLst>
          </p:cNvPr>
          <p:cNvGrpSpPr/>
          <p:nvPr/>
        </p:nvGrpSpPr>
        <p:grpSpPr>
          <a:xfrm>
            <a:off x="253215" y="1435791"/>
            <a:ext cx="1147993" cy="929331"/>
            <a:chOff x="500063" y="1928802"/>
            <a:chExt cx="1428734" cy="868373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89308E21-CAB7-415B-B9EE-3EA12B97D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3" y="1928802"/>
              <a:ext cx="1428731" cy="868373"/>
            </a:xfrm>
            <a:custGeom>
              <a:avLst/>
              <a:gdLst/>
              <a:ahLst/>
              <a:cxnLst>
                <a:cxn ang="0">
                  <a:pos x="1236" y="0"/>
                </a:cxn>
                <a:cxn ang="0">
                  <a:pos x="0" y="0"/>
                </a:cxn>
                <a:cxn ang="0">
                  <a:pos x="0" y="732"/>
                </a:cxn>
                <a:cxn ang="0">
                  <a:pos x="618" y="984"/>
                </a:cxn>
                <a:cxn ang="0">
                  <a:pos x="1236" y="732"/>
                </a:cxn>
                <a:cxn ang="0">
                  <a:pos x="1230" y="732"/>
                </a:cxn>
                <a:cxn ang="0">
                  <a:pos x="1236" y="730"/>
                </a:cxn>
                <a:cxn ang="0">
                  <a:pos x="1236" y="0"/>
                </a:cxn>
              </a:cxnLst>
              <a:rect l="0" t="0" r="r" b="b"/>
              <a:pathLst>
                <a:path w="1236" h="984">
                  <a:moveTo>
                    <a:pt x="1236" y="0"/>
                  </a:moveTo>
                  <a:lnTo>
                    <a:pt x="0" y="0"/>
                  </a:lnTo>
                  <a:lnTo>
                    <a:pt x="0" y="732"/>
                  </a:lnTo>
                  <a:lnTo>
                    <a:pt x="618" y="984"/>
                  </a:lnTo>
                  <a:lnTo>
                    <a:pt x="1236" y="732"/>
                  </a:lnTo>
                  <a:lnTo>
                    <a:pt x="1230" y="732"/>
                  </a:lnTo>
                  <a:lnTo>
                    <a:pt x="1236" y="730"/>
                  </a:lnTo>
                  <a:lnTo>
                    <a:pt x="1236" y="0"/>
                  </a:lnTo>
                  <a:close/>
                </a:path>
              </a:pathLst>
            </a:custGeom>
            <a:gradFill rotWithShape="1">
              <a:gsLst>
                <a:gs pos="0">
                  <a:srgbClr val="4E7143"/>
                </a:gs>
                <a:gs pos="100000">
                  <a:srgbClr val="659357"/>
                </a:gs>
              </a:gsLst>
              <a:lin ang="0" scaled="1"/>
            </a:gradFill>
            <a:ln w="19050">
              <a:solidFill>
                <a:srgbClr val="334A2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9B6574E7-D566-4E37-9D09-79BAB89F1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429" y="1928802"/>
              <a:ext cx="714366" cy="868373"/>
            </a:xfrm>
            <a:custGeom>
              <a:avLst/>
              <a:gdLst/>
              <a:ahLst/>
              <a:cxnLst>
                <a:cxn ang="0">
                  <a:pos x="618" y="0"/>
                </a:cxn>
                <a:cxn ang="0">
                  <a:pos x="3" y="1"/>
                </a:cxn>
                <a:cxn ang="0">
                  <a:pos x="0" y="984"/>
                </a:cxn>
                <a:cxn ang="0">
                  <a:pos x="618" y="732"/>
                </a:cxn>
                <a:cxn ang="0">
                  <a:pos x="612" y="732"/>
                </a:cxn>
                <a:cxn ang="0">
                  <a:pos x="618" y="730"/>
                </a:cxn>
                <a:cxn ang="0">
                  <a:pos x="618" y="0"/>
                </a:cxn>
              </a:cxnLst>
              <a:rect l="0" t="0" r="r" b="b"/>
              <a:pathLst>
                <a:path w="618" h="984">
                  <a:moveTo>
                    <a:pt x="618" y="0"/>
                  </a:moveTo>
                  <a:lnTo>
                    <a:pt x="3" y="1"/>
                  </a:lnTo>
                  <a:lnTo>
                    <a:pt x="0" y="984"/>
                  </a:lnTo>
                  <a:lnTo>
                    <a:pt x="618" y="732"/>
                  </a:lnTo>
                  <a:lnTo>
                    <a:pt x="612" y="732"/>
                  </a:lnTo>
                  <a:lnTo>
                    <a:pt x="618" y="73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4E7143"/>
            </a:solidFill>
            <a:ln w="508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067C66C8-9545-412D-8F6C-810A739E77E3}"/>
              </a:ext>
            </a:extLst>
          </p:cNvPr>
          <p:cNvGrpSpPr>
            <a:grpSpLocks/>
          </p:cNvGrpSpPr>
          <p:nvPr/>
        </p:nvGrpSpPr>
        <p:grpSpPr bwMode="auto">
          <a:xfrm>
            <a:off x="253215" y="2329188"/>
            <a:ext cx="1147992" cy="833112"/>
            <a:chOff x="279" y="1573"/>
            <a:chExt cx="1236" cy="989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B8E64E30-497F-45F7-A1A6-3354280C6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157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671A6"/>
                </a:gs>
                <a:gs pos="100000">
                  <a:srgbClr val="0897DE"/>
                </a:gs>
              </a:gsLst>
              <a:lin ang="0" scaled="1"/>
            </a:gradFill>
            <a:ln w="19050">
              <a:solidFill>
                <a:srgbClr val="05557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8E67F1BC-F47F-4F4F-82FC-FA0E6E0D4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157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0671A6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E493DD4A-53CA-464D-80FD-546AAD1ECCDD}"/>
              </a:ext>
            </a:extLst>
          </p:cNvPr>
          <p:cNvGrpSpPr>
            <a:grpSpLocks/>
          </p:cNvGrpSpPr>
          <p:nvPr/>
        </p:nvGrpSpPr>
        <p:grpSpPr bwMode="auto">
          <a:xfrm>
            <a:off x="259308" y="3136377"/>
            <a:ext cx="1147992" cy="833972"/>
            <a:chOff x="279" y="2353"/>
            <a:chExt cx="1236" cy="989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21EFCAEB-9D89-4EE4-A3B2-D4B765A2C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35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44A96"/>
                </a:gs>
                <a:gs pos="100000">
                  <a:srgbClr val="0564CD"/>
                </a:gs>
              </a:gsLst>
              <a:lin ang="0" scaled="1"/>
            </a:gradFill>
            <a:ln w="19050">
              <a:solidFill>
                <a:srgbClr val="022E5E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8DA3728A-14A8-4270-9BA5-9EE645EB0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35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044A96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Group 11">
            <a:extLst>
              <a:ext uri="{FF2B5EF4-FFF2-40B4-BE49-F238E27FC236}">
                <a16:creationId xmlns:a16="http://schemas.microsoft.com/office/drawing/2014/main" id="{3815EFE7-2CF3-478C-8887-EDC7EA6B93F3}"/>
              </a:ext>
            </a:extLst>
          </p:cNvPr>
          <p:cNvGrpSpPr>
            <a:grpSpLocks/>
          </p:cNvGrpSpPr>
          <p:nvPr/>
        </p:nvGrpSpPr>
        <p:grpSpPr bwMode="auto">
          <a:xfrm>
            <a:off x="259309" y="3949499"/>
            <a:ext cx="1147992" cy="833972"/>
            <a:chOff x="279" y="3133"/>
            <a:chExt cx="1236" cy="989"/>
          </a:xfrm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CA81A86-98AB-4AB7-8F5D-0712B565F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313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75F8F"/>
                </a:gs>
                <a:gs pos="100000">
                  <a:srgbClr val="6881B4"/>
                </a:gs>
              </a:gsLst>
              <a:lin ang="0" scaled="1"/>
            </a:gradFill>
            <a:ln w="19050">
              <a:solidFill>
                <a:srgbClr val="2C3B5A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227310C0-95BE-48EB-8261-AEC3FE8A9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313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475F8F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5">
            <a:extLst>
              <a:ext uri="{FF2B5EF4-FFF2-40B4-BE49-F238E27FC236}">
                <a16:creationId xmlns:a16="http://schemas.microsoft.com/office/drawing/2014/main" id="{1982B00B-C380-47F3-8034-0EE1880E1CEB}"/>
              </a:ext>
            </a:extLst>
          </p:cNvPr>
          <p:cNvGrpSpPr>
            <a:grpSpLocks/>
          </p:cNvGrpSpPr>
          <p:nvPr/>
        </p:nvGrpSpPr>
        <p:grpSpPr bwMode="auto">
          <a:xfrm>
            <a:off x="259309" y="4737534"/>
            <a:ext cx="1147992" cy="833112"/>
            <a:chOff x="279" y="1573"/>
            <a:chExt cx="1236" cy="989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B96594F4-A615-45B2-A8ED-B168BA952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157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671A6"/>
                </a:gs>
                <a:gs pos="100000">
                  <a:srgbClr val="0897DE"/>
                </a:gs>
              </a:gsLst>
              <a:lin ang="0" scaled="1"/>
            </a:gradFill>
            <a:ln w="19050">
              <a:solidFill>
                <a:srgbClr val="05557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E9355C10-7036-4A63-AE9C-1E115BDB6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157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0671A6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Text Box 206">
            <a:extLst>
              <a:ext uri="{FF2B5EF4-FFF2-40B4-BE49-F238E27FC236}">
                <a16:creationId xmlns:a16="http://schemas.microsoft.com/office/drawing/2014/main" id="{A776ECE0-4DBF-4B8F-998D-5A6980C20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59" y="1746577"/>
            <a:ext cx="56804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Listen</a:t>
            </a:r>
          </a:p>
        </p:txBody>
      </p:sp>
      <p:sp>
        <p:nvSpPr>
          <p:cNvPr id="42" name="Text Box 206">
            <a:extLst>
              <a:ext uri="{FF2B5EF4-FFF2-40B4-BE49-F238E27FC236}">
                <a16:creationId xmlns:a16="http://schemas.microsoft.com/office/drawing/2014/main" id="{3D72D42B-306E-49A9-94E1-F3313EA14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785" y="2659419"/>
            <a:ext cx="764633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Analyze</a:t>
            </a:r>
          </a:p>
        </p:txBody>
      </p:sp>
      <p:sp>
        <p:nvSpPr>
          <p:cNvPr id="43" name="Text Box 206">
            <a:extLst>
              <a:ext uri="{FF2B5EF4-FFF2-40B4-BE49-F238E27FC236}">
                <a16:creationId xmlns:a16="http://schemas.microsoft.com/office/drawing/2014/main" id="{076EC889-EF4C-45BA-9741-E8EDB71B1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34" y="3509987"/>
            <a:ext cx="67807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Design</a:t>
            </a:r>
          </a:p>
        </p:txBody>
      </p:sp>
      <p:sp>
        <p:nvSpPr>
          <p:cNvPr id="44" name="Text Box 206">
            <a:extLst>
              <a:ext uri="{FF2B5EF4-FFF2-40B4-BE49-F238E27FC236}">
                <a16:creationId xmlns:a16="http://schemas.microsoft.com/office/drawing/2014/main" id="{CA89D9A2-CDD6-4AFA-8BFE-B6CFDF8FA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19" y="4304131"/>
            <a:ext cx="67557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Deliver</a:t>
            </a:r>
          </a:p>
        </p:txBody>
      </p:sp>
      <p:sp>
        <p:nvSpPr>
          <p:cNvPr id="45" name="Text Box 206">
            <a:extLst>
              <a:ext uri="{FF2B5EF4-FFF2-40B4-BE49-F238E27FC236}">
                <a16:creationId xmlns:a16="http://schemas.microsoft.com/office/drawing/2014/main" id="{5A1BE5E9-1DB8-4C66-BA20-8969D583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20" y="5084399"/>
            <a:ext cx="749949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Execute</a:t>
            </a:r>
          </a:p>
        </p:txBody>
      </p:sp>
      <p:grpSp>
        <p:nvGrpSpPr>
          <p:cNvPr id="46" name="Group 8">
            <a:extLst>
              <a:ext uri="{FF2B5EF4-FFF2-40B4-BE49-F238E27FC236}">
                <a16:creationId xmlns:a16="http://schemas.microsoft.com/office/drawing/2014/main" id="{BFB091C1-780B-4140-AF2A-02814EC53BEE}"/>
              </a:ext>
            </a:extLst>
          </p:cNvPr>
          <p:cNvGrpSpPr>
            <a:grpSpLocks/>
          </p:cNvGrpSpPr>
          <p:nvPr/>
        </p:nvGrpSpPr>
        <p:grpSpPr bwMode="auto">
          <a:xfrm>
            <a:off x="259309" y="5495636"/>
            <a:ext cx="1147992" cy="833972"/>
            <a:chOff x="279" y="2353"/>
            <a:chExt cx="1236" cy="989"/>
          </a:xfrm>
          <a:solidFill>
            <a:srgbClr val="006600"/>
          </a:solidFill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009EDA4C-920A-4E22-972F-D008CBFB0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35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>
              <a:solidFill>
                <a:srgbClr val="022E5E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E5C62528-7EB9-424F-9277-0D6B4311F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35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88F4A05C-C108-4BF4-A430-238826A8D645}"/>
              </a:ext>
            </a:extLst>
          </p:cNvPr>
          <p:cNvCxnSpPr>
            <a:cxnSpLocks/>
          </p:cNvCxnSpPr>
          <p:nvPr/>
        </p:nvCxnSpPr>
        <p:spPr>
          <a:xfrm>
            <a:off x="6161647" y="6867319"/>
            <a:ext cx="6840000" cy="158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206">
            <a:extLst>
              <a:ext uri="{FF2B5EF4-FFF2-40B4-BE49-F238E27FC236}">
                <a16:creationId xmlns:a16="http://schemas.microsoft.com/office/drawing/2014/main" id="{8B3EE69A-BE28-4A94-958A-5C19E5D78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77" y="5825552"/>
            <a:ext cx="61568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Revise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E38D1B-17CF-45EB-B2EE-EFA65E9F0636}"/>
              </a:ext>
            </a:extLst>
          </p:cNvPr>
          <p:cNvSpPr txBox="1"/>
          <p:nvPr/>
        </p:nvSpPr>
        <p:spPr>
          <a:xfrm>
            <a:off x="1800397" y="105573"/>
            <a:ext cx="9096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Daegu Metropolitan City’s [Public Design Course]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BD256E9-A62C-4798-B144-D358F675C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2004814"/>
            <a:ext cx="5044230" cy="3546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FFECFC0-857D-49DF-A674-7EC84AC3C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527">
            <a:off x="3777620" y="3741045"/>
            <a:ext cx="5896798" cy="1743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D2A0298-2B53-4066-87CF-6C332A5AB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185">
            <a:off x="6071806" y="4071793"/>
            <a:ext cx="5906324" cy="1752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35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B40681-C70E-4E78-AFD8-9E2C094E93A0}"/>
              </a:ext>
            </a:extLst>
          </p:cNvPr>
          <p:cNvSpPr txBox="1"/>
          <p:nvPr/>
        </p:nvSpPr>
        <p:spPr>
          <a:xfrm>
            <a:off x="159280" y="5834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CASE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FEBD4750-F21F-4DA3-8235-7DF83016B1FA}"/>
              </a:ext>
            </a:extLst>
          </p:cNvPr>
          <p:cNvCxnSpPr/>
          <p:nvPr/>
        </p:nvCxnSpPr>
        <p:spPr>
          <a:xfrm flipV="1">
            <a:off x="253215" y="678678"/>
            <a:ext cx="11816865" cy="1011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2F64B2D8-D9F2-4ACD-B251-B0CE18214484}"/>
              </a:ext>
            </a:extLst>
          </p:cNvPr>
          <p:cNvCxnSpPr/>
          <p:nvPr/>
        </p:nvCxnSpPr>
        <p:spPr>
          <a:xfrm>
            <a:off x="1637230" y="102934"/>
            <a:ext cx="0" cy="5849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06">
            <a:extLst>
              <a:ext uri="{FF2B5EF4-FFF2-40B4-BE49-F238E27FC236}">
                <a16:creationId xmlns:a16="http://schemas.microsoft.com/office/drawing/2014/main" id="{25D0A3D8-8523-41FD-8AEA-9357E1CE0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59" y="894587"/>
            <a:ext cx="596958" cy="30008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1500" b="1" spc="-100" dirty="0">
                <a:ln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Process</a:t>
            </a:r>
          </a:p>
        </p:txBody>
      </p:sp>
      <p:sp>
        <p:nvSpPr>
          <p:cNvPr id="11" name="Text Box 206">
            <a:extLst>
              <a:ext uri="{FF2B5EF4-FFF2-40B4-BE49-F238E27FC236}">
                <a16:creationId xmlns:a16="http://schemas.microsoft.com/office/drawing/2014/main" id="{F3463B98-F1BA-48B8-AA1F-E291024E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750" y="911877"/>
            <a:ext cx="772647" cy="26699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1500" b="1" spc="-100" dirty="0">
                <a:ln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Details</a:t>
            </a:r>
          </a:p>
        </p:txBody>
      </p:sp>
      <p:sp>
        <p:nvSpPr>
          <p:cNvPr id="13" name="Text Box 206">
            <a:extLst>
              <a:ext uri="{FF2B5EF4-FFF2-40B4-BE49-F238E27FC236}">
                <a16:creationId xmlns:a16="http://schemas.microsoft.com/office/drawing/2014/main" id="{92DE8153-C4B0-4F18-A4C7-C402CB42A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294" y="1435791"/>
            <a:ext cx="5567363" cy="73866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en-US" altLang="ko-KR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• Learning</a:t>
            </a:r>
            <a:r>
              <a:rPr lang="ko-KR" altLang="en-US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Purpose</a:t>
            </a:r>
            <a:r>
              <a:rPr lang="ko-KR" altLang="en-US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Feasibility Analysis</a:t>
            </a:r>
            <a:r>
              <a:rPr lang="ko-KR" altLang="en-US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(Survey)</a:t>
            </a:r>
          </a:p>
          <a:p>
            <a:pPr>
              <a:defRPr/>
            </a:pPr>
            <a:r>
              <a:rPr lang="en-US" altLang="ko-KR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• </a:t>
            </a:r>
            <a:r>
              <a:rPr lang="en-US" altLang="ko-KR" sz="1200" i="0" dirty="0"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2019 Daegu Metropolitan City Design Week Participation (VOC Survey)</a:t>
            </a:r>
            <a:endParaRPr lang="en-US" altLang="ko-KR" sz="1200" spc="-100" dirty="0">
              <a:ln>
                <a:prstDash val="solid"/>
              </a:ln>
              <a:latin typeface="다음_Regular" panose="02000603060000000000" pitchFamily="2" charset="-127"/>
              <a:ea typeface="다음_Regular" panose="02000603060000000000" pitchFamily="2" charset="-127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360 Stakeholder Survey</a:t>
            </a:r>
            <a:r>
              <a:rPr lang="ko-KR" altLang="en-US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(SME/VOC/VOB Survey: n=106)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ko-KR" altLang="en-US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spc="-100" dirty="0">
                <a:ln>
                  <a:prstDash val="solid"/>
                </a:ln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Task analysis, demand analysis by position/area</a:t>
            </a:r>
          </a:p>
        </p:txBody>
      </p:sp>
      <p:sp>
        <p:nvSpPr>
          <p:cNvPr id="14" name="Text Box 206">
            <a:extLst>
              <a:ext uri="{FF2B5EF4-FFF2-40B4-BE49-F238E27FC236}">
                <a16:creationId xmlns:a16="http://schemas.microsoft.com/office/drawing/2014/main" id="{DC0B6742-E756-4EEC-9773-E1390BADF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486" y="2334544"/>
            <a:ext cx="5453770" cy="60016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marL="93663" indent="-93663">
              <a:defRPr/>
            </a:pPr>
            <a:r>
              <a:rPr lang="en-US" altLang="ko-KR" sz="1300" spc="-100" dirty="0">
                <a:ln>
                  <a:prstDash val="solid"/>
                </a:ln>
                <a:latin typeface="맑은 고딕" pitchFamily="50" charset="-127"/>
                <a:ea typeface="맑은 고딕" pitchFamily="50" charset="-127"/>
                <a:cs typeface="Arial" pitchFamily="34" charset="0"/>
              </a:rPr>
              <a:t>• Classification of Targeted competencies /  Target level specification</a:t>
            </a:r>
          </a:p>
          <a:p>
            <a:pPr marL="93663" indent="-93663">
              <a:defRPr/>
            </a:pPr>
            <a:r>
              <a:rPr lang="en-US" altLang="ko-KR" sz="1300" spc="-100" dirty="0">
                <a:ln>
                  <a:prstDash val="solid"/>
                </a:ln>
                <a:latin typeface="맑은 고딕" pitchFamily="50" charset="-127"/>
                <a:ea typeface="맑은 고딕" pitchFamily="50" charset="-127"/>
                <a:cs typeface="Arial" pitchFamily="34" charset="0"/>
              </a:rPr>
              <a:t>• Classification of perspectives to ensure justification for development</a:t>
            </a:r>
          </a:p>
          <a:p>
            <a:pPr marL="93663" indent="-93663">
              <a:defRPr/>
            </a:pPr>
            <a:r>
              <a:rPr lang="en-US" altLang="ko-KR" sz="1300" spc="-100" dirty="0">
                <a:ln>
                  <a:prstDash val="solid"/>
                </a:ln>
                <a:latin typeface="맑은 고딕" pitchFamily="50" charset="-127"/>
                <a:ea typeface="맑은 고딕" pitchFamily="50" charset="-127"/>
                <a:cs typeface="Arial" pitchFamily="34" charset="0"/>
              </a:rPr>
              <a:t>• Derivation of integrated process goals through gap analysis</a:t>
            </a:r>
          </a:p>
        </p:txBody>
      </p:sp>
      <p:sp>
        <p:nvSpPr>
          <p:cNvPr id="15" name="Text Box 206">
            <a:extLst>
              <a:ext uri="{FF2B5EF4-FFF2-40B4-BE49-F238E27FC236}">
                <a16:creationId xmlns:a16="http://schemas.microsoft.com/office/drawing/2014/main" id="{F388E4D0-AF06-4460-AB43-298A33BDF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579" y="3098700"/>
            <a:ext cx="5294696" cy="80021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ko-KR" sz="1300" spc="-100" dirty="0">
                <a:ln>
                  <a:prstDash val="solid"/>
                </a:ln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Content details and development method design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300" spc="-100" dirty="0">
                <a:ln>
                  <a:prstDash val="solid"/>
                </a:ln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Course goal-contents consistency evaluation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300" spc="-100" dirty="0">
                <a:ln>
                  <a:prstDash val="solid"/>
                </a:ln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Design of evaluation method for achievement of learning goals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300" spc="-100" dirty="0">
                <a:ln>
                  <a:prstDash val="solid"/>
                </a:ln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Pilot Testing</a:t>
            </a:r>
          </a:p>
        </p:txBody>
      </p:sp>
      <p:sp>
        <p:nvSpPr>
          <p:cNvPr id="16" name="Text Box 206">
            <a:extLst>
              <a:ext uri="{FF2B5EF4-FFF2-40B4-BE49-F238E27FC236}">
                <a16:creationId xmlns:a16="http://schemas.microsoft.com/office/drawing/2014/main" id="{D4524A2D-5955-4DD0-97D2-783327365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580" y="4012542"/>
            <a:ext cx="4286280" cy="60016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en-US" altLang="ko-KR" sz="1300" spc="-100" dirty="0">
                <a:ln>
                  <a:prstDash val="solid"/>
                </a:ln>
                <a:latin typeface="맑은 고딕" pitchFamily="50" charset="-127"/>
                <a:ea typeface="맑은 고딕" pitchFamily="50" charset="-127"/>
                <a:cs typeface="Arial" pitchFamily="34" charset="0"/>
              </a:rPr>
              <a:t>• Instructor Pool MGT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300" spc="-100" dirty="0">
                <a:ln>
                  <a:prstDash val="solid"/>
                </a:ln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Real-Time Lecture MGT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300" spc="-100" dirty="0">
                <a:ln>
                  <a:prstDash val="solid"/>
                </a:ln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Level 1 Survey (4.5/5.0) </a:t>
            </a:r>
          </a:p>
        </p:txBody>
      </p:sp>
      <p:sp>
        <p:nvSpPr>
          <p:cNvPr id="17" name="Text Box 206">
            <a:extLst>
              <a:ext uri="{FF2B5EF4-FFF2-40B4-BE49-F238E27FC236}">
                <a16:creationId xmlns:a16="http://schemas.microsoft.com/office/drawing/2014/main" id="{B8B769BA-1D5C-442B-B001-3FA8CBA02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580" y="4825650"/>
            <a:ext cx="4286280" cy="40011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en-US" altLang="ko-KR" sz="1300" b="1" spc="-100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• Behavior Analysis Survey (3 months)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300" b="1" spc="-100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Applicability Survey (4.53/5.00)</a:t>
            </a:r>
          </a:p>
        </p:txBody>
      </p:sp>
      <p:grpSp>
        <p:nvGrpSpPr>
          <p:cNvPr id="26" name="그룹 63">
            <a:extLst>
              <a:ext uri="{FF2B5EF4-FFF2-40B4-BE49-F238E27FC236}">
                <a16:creationId xmlns:a16="http://schemas.microsoft.com/office/drawing/2014/main" id="{B03E8721-11BA-4301-B687-596D711461F3}"/>
              </a:ext>
            </a:extLst>
          </p:cNvPr>
          <p:cNvGrpSpPr/>
          <p:nvPr/>
        </p:nvGrpSpPr>
        <p:grpSpPr>
          <a:xfrm>
            <a:off x="253215" y="1435791"/>
            <a:ext cx="1147993" cy="929331"/>
            <a:chOff x="500063" y="1928802"/>
            <a:chExt cx="1428734" cy="868373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89308E21-CAB7-415B-B9EE-3EA12B97D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3" y="1928802"/>
              <a:ext cx="1428731" cy="868373"/>
            </a:xfrm>
            <a:custGeom>
              <a:avLst/>
              <a:gdLst/>
              <a:ahLst/>
              <a:cxnLst>
                <a:cxn ang="0">
                  <a:pos x="1236" y="0"/>
                </a:cxn>
                <a:cxn ang="0">
                  <a:pos x="0" y="0"/>
                </a:cxn>
                <a:cxn ang="0">
                  <a:pos x="0" y="732"/>
                </a:cxn>
                <a:cxn ang="0">
                  <a:pos x="618" y="984"/>
                </a:cxn>
                <a:cxn ang="0">
                  <a:pos x="1236" y="732"/>
                </a:cxn>
                <a:cxn ang="0">
                  <a:pos x="1230" y="732"/>
                </a:cxn>
                <a:cxn ang="0">
                  <a:pos x="1236" y="730"/>
                </a:cxn>
                <a:cxn ang="0">
                  <a:pos x="1236" y="0"/>
                </a:cxn>
              </a:cxnLst>
              <a:rect l="0" t="0" r="r" b="b"/>
              <a:pathLst>
                <a:path w="1236" h="984">
                  <a:moveTo>
                    <a:pt x="1236" y="0"/>
                  </a:moveTo>
                  <a:lnTo>
                    <a:pt x="0" y="0"/>
                  </a:lnTo>
                  <a:lnTo>
                    <a:pt x="0" y="732"/>
                  </a:lnTo>
                  <a:lnTo>
                    <a:pt x="618" y="984"/>
                  </a:lnTo>
                  <a:lnTo>
                    <a:pt x="1236" y="732"/>
                  </a:lnTo>
                  <a:lnTo>
                    <a:pt x="1230" y="732"/>
                  </a:lnTo>
                  <a:lnTo>
                    <a:pt x="1236" y="730"/>
                  </a:lnTo>
                  <a:lnTo>
                    <a:pt x="1236" y="0"/>
                  </a:lnTo>
                  <a:close/>
                </a:path>
              </a:pathLst>
            </a:custGeom>
            <a:gradFill rotWithShape="1">
              <a:gsLst>
                <a:gs pos="0">
                  <a:srgbClr val="4E7143"/>
                </a:gs>
                <a:gs pos="100000">
                  <a:srgbClr val="659357"/>
                </a:gs>
              </a:gsLst>
              <a:lin ang="0" scaled="1"/>
            </a:gradFill>
            <a:ln w="19050">
              <a:solidFill>
                <a:srgbClr val="334A2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9B6574E7-D566-4E37-9D09-79BAB89F1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429" y="1928802"/>
              <a:ext cx="714366" cy="868373"/>
            </a:xfrm>
            <a:custGeom>
              <a:avLst/>
              <a:gdLst/>
              <a:ahLst/>
              <a:cxnLst>
                <a:cxn ang="0">
                  <a:pos x="618" y="0"/>
                </a:cxn>
                <a:cxn ang="0">
                  <a:pos x="3" y="1"/>
                </a:cxn>
                <a:cxn ang="0">
                  <a:pos x="0" y="984"/>
                </a:cxn>
                <a:cxn ang="0">
                  <a:pos x="618" y="732"/>
                </a:cxn>
                <a:cxn ang="0">
                  <a:pos x="612" y="732"/>
                </a:cxn>
                <a:cxn ang="0">
                  <a:pos x="618" y="730"/>
                </a:cxn>
                <a:cxn ang="0">
                  <a:pos x="618" y="0"/>
                </a:cxn>
              </a:cxnLst>
              <a:rect l="0" t="0" r="r" b="b"/>
              <a:pathLst>
                <a:path w="618" h="984">
                  <a:moveTo>
                    <a:pt x="618" y="0"/>
                  </a:moveTo>
                  <a:lnTo>
                    <a:pt x="3" y="1"/>
                  </a:lnTo>
                  <a:lnTo>
                    <a:pt x="0" y="984"/>
                  </a:lnTo>
                  <a:lnTo>
                    <a:pt x="618" y="732"/>
                  </a:lnTo>
                  <a:lnTo>
                    <a:pt x="612" y="732"/>
                  </a:lnTo>
                  <a:lnTo>
                    <a:pt x="618" y="73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4E7143"/>
            </a:solidFill>
            <a:ln w="508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067C66C8-9545-412D-8F6C-810A739E77E3}"/>
              </a:ext>
            </a:extLst>
          </p:cNvPr>
          <p:cNvGrpSpPr>
            <a:grpSpLocks/>
          </p:cNvGrpSpPr>
          <p:nvPr/>
        </p:nvGrpSpPr>
        <p:grpSpPr bwMode="auto">
          <a:xfrm>
            <a:off x="253215" y="2329188"/>
            <a:ext cx="1147992" cy="833112"/>
            <a:chOff x="279" y="1573"/>
            <a:chExt cx="1236" cy="989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B8E64E30-497F-45F7-A1A6-3354280C6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157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671A6"/>
                </a:gs>
                <a:gs pos="100000">
                  <a:srgbClr val="0897DE"/>
                </a:gs>
              </a:gsLst>
              <a:lin ang="0" scaled="1"/>
            </a:gradFill>
            <a:ln w="19050">
              <a:solidFill>
                <a:srgbClr val="05557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8E67F1BC-F47F-4F4F-82FC-FA0E6E0D4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157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0671A6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E493DD4A-53CA-464D-80FD-546AAD1ECCDD}"/>
              </a:ext>
            </a:extLst>
          </p:cNvPr>
          <p:cNvGrpSpPr>
            <a:grpSpLocks/>
          </p:cNvGrpSpPr>
          <p:nvPr/>
        </p:nvGrpSpPr>
        <p:grpSpPr bwMode="auto">
          <a:xfrm>
            <a:off x="259308" y="3136377"/>
            <a:ext cx="1147992" cy="833972"/>
            <a:chOff x="279" y="2353"/>
            <a:chExt cx="1236" cy="989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21EFCAEB-9D89-4EE4-A3B2-D4B765A2C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35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44A96"/>
                </a:gs>
                <a:gs pos="100000">
                  <a:srgbClr val="0564CD"/>
                </a:gs>
              </a:gsLst>
              <a:lin ang="0" scaled="1"/>
            </a:gradFill>
            <a:ln w="19050">
              <a:solidFill>
                <a:srgbClr val="022E5E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8DA3728A-14A8-4270-9BA5-9EE645EB0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35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044A96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Group 11">
            <a:extLst>
              <a:ext uri="{FF2B5EF4-FFF2-40B4-BE49-F238E27FC236}">
                <a16:creationId xmlns:a16="http://schemas.microsoft.com/office/drawing/2014/main" id="{3815EFE7-2CF3-478C-8887-EDC7EA6B93F3}"/>
              </a:ext>
            </a:extLst>
          </p:cNvPr>
          <p:cNvGrpSpPr>
            <a:grpSpLocks/>
          </p:cNvGrpSpPr>
          <p:nvPr/>
        </p:nvGrpSpPr>
        <p:grpSpPr bwMode="auto">
          <a:xfrm>
            <a:off x="259309" y="3949499"/>
            <a:ext cx="1147992" cy="833972"/>
            <a:chOff x="279" y="3133"/>
            <a:chExt cx="1236" cy="989"/>
          </a:xfrm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CA81A86-98AB-4AB7-8F5D-0712B565F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313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75F8F"/>
                </a:gs>
                <a:gs pos="100000">
                  <a:srgbClr val="6881B4"/>
                </a:gs>
              </a:gsLst>
              <a:lin ang="0" scaled="1"/>
            </a:gradFill>
            <a:ln w="19050">
              <a:solidFill>
                <a:srgbClr val="2C3B5A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227310C0-95BE-48EB-8261-AEC3FE8A9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313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475F8F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5">
            <a:extLst>
              <a:ext uri="{FF2B5EF4-FFF2-40B4-BE49-F238E27FC236}">
                <a16:creationId xmlns:a16="http://schemas.microsoft.com/office/drawing/2014/main" id="{1982B00B-C380-47F3-8034-0EE1880E1CEB}"/>
              </a:ext>
            </a:extLst>
          </p:cNvPr>
          <p:cNvGrpSpPr>
            <a:grpSpLocks/>
          </p:cNvGrpSpPr>
          <p:nvPr/>
        </p:nvGrpSpPr>
        <p:grpSpPr bwMode="auto">
          <a:xfrm>
            <a:off x="259309" y="4737534"/>
            <a:ext cx="1147992" cy="833112"/>
            <a:chOff x="279" y="1573"/>
            <a:chExt cx="1236" cy="989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B96594F4-A615-45B2-A8ED-B168BA952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157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671A6"/>
                </a:gs>
                <a:gs pos="100000">
                  <a:srgbClr val="0897DE"/>
                </a:gs>
              </a:gsLst>
              <a:lin ang="0" scaled="1"/>
            </a:gradFill>
            <a:ln w="19050">
              <a:solidFill>
                <a:srgbClr val="05557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E9355C10-7036-4A63-AE9C-1E115BDB6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157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0671A6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Text Box 206">
            <a:extLst>
              <a:ext uri="{FF2B5EF4-FFF2-40B4-BE49-F238E27FC236}">
                <a16:creationId xmlns:a16="http://schemas.microsoft.com/office/drawing/2014/main" id="{A776ECE0-4DBF-4B8F-998D-5A6980C20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59" y="1746577"/>
            <a:ext cx="56804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Listen</a:t>
            </a:r>
          </a:p>
        </p:txBody>
      </p:sp>
      <p:sp>
        <p:nvSpPr>
          <p:cNvPr id="42" name="Text Box 206">
            <a:extLst>
              <a:ext uri="{FF2B5EF4-FFF2-40B4-BE49-F238E27FC236}">
                <a16:creationId xmlns:a16="http://schemas.microsoft.com/office/drawing/2014/main" id="{3D72D42B-306E-49A9-94E1-F3313EA14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785" y="2659419"/>
            <a:ext cx="764633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Analyze</a:t>
            </a:r>
          </a:p>
        </p:txBody>
      </p:sp>
      <p:sp>
        <p:nvSpPr>
          <p:cNvPr id="43" name="Text Box 206">
            <a:extLst>
              <a:ext uri="{FF2B5EF4-FFF2-40B4-BE49-F238E27FC236}">
                <a16:creationId xmlns:a16="http://schemas.microsoft.com/office/drawing/2014/main" id="{076EC889-EF4C-45BA-9741-E8EDB71B1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34" y="3509987"/>
            <a:ext cx="67807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Design</a:t>
            </a:r>
          </a:p>
        </p:txBody>
      </p:sp>
      <p:sp>
        <p:nvSpPr>
          <p:cNvPr id="44" name="Text Box 206">
            <a:extLst>
              <a:ext uri="{FF2B5EF4-FFF2-40B4-BE49-F238E27FC236}">
                <a16:creationId xmlns:a16="http://schemas.microsoft.com/office/drawing/2014/main" id="{CA89D9A2-CDD6-4AFA-8BFE-B6CFDF8FA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19" y="4304131"/>
            <a:ext cx="67557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Deliver</a:t>
            </a:r>
          </a:p>
        </p:txBody>
      </p:sp>
      <p:sp>
        <p:nvSpPr>
          <p:cNvPr id="45" name="Text Box 206">
            <a:extLst>
              <a:ext uri="{FF2B5EF4-FFF2-40B4-BE49-F238E27FC236}">
                <a16:creationId xmlns:a16="http://schemas.microsoft.com/office/drawing/2014/main" id="{5A1BE5E9-1DB8-4C66-BA20-8969D583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20" y="5084399"/>
            <a:ext cx="749949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Execute</a:t>
            </a:r>
          </a:p>
        </p:txBody>
      </p:sp>
      <p:grpSp>
        <p:nvGrpSpPr>
          <p:cNvPr id="46" name="Group 8">
            <a:extLst>
              <a:ext uri="{FF2B5EF4-FFF2-40B4-BE49-F238E27FC236}">
                <a16:creationId xmlns:a16="http://schemas.microsoft.com/office/drawing/2014/main" id="{BFB091C1-780B-4140-AF2A-02814EC53BEE}"/>
              </a:ext>
            </a:extLst>
          </p:cNvPr>
          <p:cNvGrpSpPr>
            <a:grpSpLocks/>
          </p:cNvGrpSpPr>
          <p:nvPr/>
        </p:nvGrpSpPr>
        <p:grpSpPr bwMode="auto">
          <a:xfrm>
            <a:off x="259309" y="5495636"/>
            <a:ext cx="1147992" cy="833972"/>
            <a:chOff x="279" y="2353"/>
            <a:chExt cx="1236" cy="989"/>
          </a:xfrm>
          <a:solidFill>
            <a:srgbClr val="006600"/>
          </a:solidFill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009EDA4C-920A-4E22-972F-D008CBFB0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35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>
              <a:solidFill>
                <a:srgbClr val="022E5E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E5C62528-7EB9-424F-9277-0D6B4311F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35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88F4A05C-C108-4BF4-A430-238826A8D645}"/>
              </a:ext>
            </a:extLst>
          </p:cNvPr>
          <p:cNvCxnSpPr>
            <a:cxnSpLocks/>
          </p:cNvCxnSpPr>
          <p:nvPr/>
        </p:nvCxnSpPr>
        <p:spPr>
          <a:xfrm>
            <a:off x="6161647" y="6867319"/>
            <a:ext cx="6840000" cy="158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206">
            <a:extLst>
              <a:ext uri="{FF2B5EF4-FFF2-40B4-BE49-F238E27FC236}">
                <a16:creationId xmlns:a16="http://schemas.microsoft.com/office/drawing/2014/main" id="{F5BC8586-0734-4B57-8596-BC8AFF994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921" y="5546013"/>
            <a:ext cx="4286280" cy="60016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en-US" altLang="ko-KR" sz="1300" b="1" spc="-100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• Field Applicability</a:t>
            </a:r>
          </a:p>
          <a:p>
            <a:pPr>
              <a:defRPr/>
            </a:pPr>
            <a:r>
              <a:rPr lang="en-US" altLang="ko-KR" sz="1300" b="1" spc="-100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• Obstacles Analysis Survey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300" b="1" spc="-100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Course Necessity &amp; Revision Survey (4.73/5.00)</a:t>
            </a:r>
          </a:p>
        </p:txBody>
      </p:sp>
      <p:sp>
        <p:nvSpPr>
          <p:cNvPr id="52" name="Text Box 206">
            <a:extLst>
              <a:ext uri="{FF2B5EF4-FFF2-40B4-BE49-F238E27FC236}">
                <a16:creationId xmlns:a16="http://schemas.microsoft.com/office/drawing/2014/main" id="{8B3EE69A-BE28-4A94-958A-5C19E5D78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77" y="5825552"/>
            <a:ext cx="61568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Revise</a:t>
            </a:r>
          </a:p>
        </p:txBody>
      </p:sp>
      <p:graphicFrame>
        <p:nvGraphicFramePr>
          <p:cNvPr id="77" name="표 77">
            <a:extLst>
              <a:ext uri="{FF2B5EF4-FFF2-40B4-BE49-F238E27FC236}">
                <a16:creationId xmlns:a16="http://schemas.microsoft.com/office/drawing/2014/main" id="{E529623A-91BA-4D3A-A317-CF1E71FE7339}"/>
              </a:ext>
            </a:extLst>
          </p:cNvPr>
          <p:cNvGraphicFramePr>
            <a:graphicFrameLocks noGrp="1"/>
          </p:cNvGraphicFramePr>
          <p:nvPr/>
        </p:nvGraphicFramePr>
        <p:xfrm>
          <a:off x="7186744" y="1805123"/>
          <a:ext cx="4937155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881">
                  <a:extLst>
                    <a:ext uri="{9D8B030D-6E8A-4147-A177-3AD203B41FA5}">
                      <a16:colId xmlns:a16="http://schemas.microsoft.com/office/drawing/2014/main" val="338222916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19429139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03903652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1586160909"/>
                    </a:ext>
                  </a:extLst>
                </a:gridCol>
                <a:gridCol w="655799">
                  <a:extLst>
                    <a:ext uri="{9D8B030D-6E8A-4147-A177-3AD203B41FA5}">
                      <a16:colId xmlns:a16="http://schemas.microsoft.com/office/drawing/2014/main" val="1603520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Subjects</a:t>
                      </a:r>
                      <a:endParaRPr lang="ko-KR" altLang="en-US" sz="120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After</a:t>
                      </a:r>
                      <a:endParaRPr lang="ko-KR" altLang="en-US" sz="120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Avg.</a:t>
                      </a:r>
                      <a:r>
                        <a:rPr lang="ko-KR" altLang="en-US" sz="120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 </a:t>
                      </a:r>
                      <a:r>
                        <a:rPr lang="en-US" altLang="ko-KR" sz="120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Score</a:t>
                      </a:r>
                      <a:endParaRPr lang="ko-KR" altLang="en-US" sz="120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Standard Deviation</a:t>
                      </a:r>
                      <a:endParaRPr lang="ko-KR" altLang="en-US" sz="120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585687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Interests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Class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3.81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.86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0,51 </a:t>
                      </a:r>
                      <a:r>
                        <a:rPr lang="ko-KR" altLang="en-US" sz="105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↑</a:t>
                      </a:r>
                      <a:endParaRPr lang="ko-KR" altLang="en-US" sz="105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116279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4.32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.65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196431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Basics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3 Months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3.06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.67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1.07 </a:t>
                      </a:r>
                      <a:r>
                        <a:rPr lang="ko-KR" altLang="en-US" sz="105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↑</a:t>
                      </a:r>
                      <a:endParaRPr lang="ko-KR" altLang="en-US" sz="105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584186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4.13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.62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232974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Service Design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3 Months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2.66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.87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1.44 </a:t>
                      </a:r>
                      <a:r>
                        <a:rPr lang="ko-KR" altLang="en-US" sz="105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↑</a:t>
                      </a:r>
                      <a:endParaRPr lang="ko-KR" altLang="en-US" sz="105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33801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4.10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.75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954203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Design Thinking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3 Months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2.28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.73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1.75 </a:t>
                      </a:r>
                      <a:r>
                        <a:rPr lang="ko-KR" altLang="en-US" sz="105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↑</a:t>
                      </a:r>
                      <a:endParaRPr lang="ko-KR" altLang="en-US" sz="105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768861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4.03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.75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453654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Public Design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3 Months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2.34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.83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1.56 </a:t>
                      </a:r>
                      <a:r>
                        <a:rPr lang="ko-KR" altLang="en-US" sz="105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↑</a:t>
                      </a:r>
                      <a:endParaRPr lang="ko-KR" altLang="en-US" sz="105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39289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3.90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.70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63581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Civil Recycle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3 Months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3.38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.71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0.85 </a:t>
                      </a:r>
                      <a:r>
                        <a:rPr lang="ko-KR" altLang="en-US" sz="105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↑</a:t>
                      </a:r>
                      <a:endParaRPr lang="ko-KR" altLang="en-US" sz="105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750588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4.23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.72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293181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Job relevancy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3 Months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3.25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.98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0.49 </a:t>
                      </a:r>
                      <a:r>
                        <a:rPr lang="ko-KR" altLang="en-US" sz="105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↑</a:t>
                      </a:r>
                      <a:endParaRPr lang="ko-KR" altLang="en-US" sz="105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648318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3.74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.73</a:t>
                      </a:r>
                      <a:endParaRPr lang="ko-KR" altLang="en-US" sz="1050" dirty="0"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126036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2CE38D1B-17CF-45EB-B2EE-EFA65E9F0636}"/>
              </a:ext>
            </a:extLst>
          </p:cNvPr>
          <p:cNvSpPr txBox="1"/>
          <p:nvPr/>
        </p:nvSpPr>
        <p:spPr>
          <a:xfrm>
            <a:off x="1800397" y="105573"/>
            <a:ext cx="9096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Daegu Metropolitan City’s [Public Design Course]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03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73246F7-9D47-4382-8D32-7D910AA0C82F}"/>
              </a:ext>
            </a:extLst>
          </p:cNvPr>
          <p:cNvSpPr txBox="1"/>
          <p:nvPr/>
        </p:nvSpPr>
        <p:spPr>
          <a:xfrm>
            <a:off x="159280" y="5834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CASE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A9305A36-BAEC-4B4B-89E6-546CD143124C}"/>
              </a:ext>
            </a:extLst>
          </p:cNvPr>
          <p:cNvCxnSpPr/>
          <p:nvPr/>
        </p:nvCxnSpPr>
        <p:spPr>
          <a:xfrm flipV="1">
            <a:off x="253215" y="678678"/>
            <a:ext cx="11816865" cy="1011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FFA08CAA-EDFD-49FA-BE0C-E5AF2119D417}"/>
              </a:ext>
            </a:extLst>
          </p:cNvPr>
          <p:cNvCxnSpPr/>
          <p:nvPr/>
        </p:nvCxnSpPr>
        <p:spPr>
          <a:xfrm>
            <a:off x="1637230" y="102934"/>
            <a:ext cx="0" cy="5849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F9598EF-EA86-4880-8A2A-6AC4F63A5BFD}"/>
              </a:ext>
            </a:extLst>
          </p:cNvPr>
          <p:cNvSpPr txBox="1"/>
          <p:nvPr/>
        </p:nvSpPr>
        <p:spPr>
          <a:xfrm>
            <a:off x="1800397" y="105573"/>
            <a:ext cx="9096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Lessons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EE6BD7-9A31-4B93-A214-2E5054AE7B10}"/>
              </a:ext>
            </a:extLst>
          </p:cNvPr>
          <p:cNvSpPr txBox="1"/>
          <p:nvPr/>
        </p:nvSpPr>
        <p:spPr>
          <a:xfrm>
            <a:off x="253215" y="1038136"/>
            <a:ext cx="1181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It is necessary to focus more on the change from 'Learning' in terms of cost to 'Performance', which is the subject of organizational performance improvement.</a:t>
            </a:r>
          </a:p>
        </p:txBody>
      </p:sp>
    </p:spTree>
    <p:extLst>
      <p:ext uri="{BB962C8B-B14F-4D97-AF65-F5344CB8AC3E}">
        <p14:creationId xmlns:p14="http://schemas.microsoft.com/office/powerpoint/2010/main" val="25422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73246F7-9D47-4382-8D32-7D910AA0C82F}"/>
              </a:ext>
            </a:extLst>
          </p:cNvPr>
          <p:cNvSpPr txBox="1"/>
          <p:nvPr/>
        </p:nvSpPr>
        <p:spPr>
          <a:xfrm>
            <a:off x="159280" y="5834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CASE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A9305A36-BAEC-4B4B-89E6-546CD143124C}"/>
              </a:ext>
            </a:extLst>
          </p:cNvPr>
          <p:cNvCxnSpPr/>
          <p:nvPr/>
        </p:nvCxnSpPr>
        <p:spPr>
          <a:xfrm flipV="1">
            <a:off x="253215" y="678678"/>
            <a:ext cx="11816865" cy="1011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FFA08CAA-EDFD-49FA-BE0C-E5AF2119D417}"/>
              </a:ext>
            </a:extLst>
          </p:cNvPr>
          <p:cNvCxnSpPr/>
          <p:nvPr/>
        </p:nvCxnSpPr>
        <p:spPr>
          <a:xfrm>
            <a:off x="1637230" y="102934"/>
            <a:ext cx="0" cy="5849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F9598EF-EA86-4880-8A2A-6AC4F63A5BFD}"/>
              </a:ext>
            </a:extLst>
          </p:cNvPr>
          <p:cNvSpPr txBox="1"/>
          <p:nvPr/>
        </p:nvSpPr>
        <p:spPr>
          <a:xfrm>
            <a:off x="1800397" y="105573"/>
            <a:ext cx="9096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Lessons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EE6BD7-9A31-4B93-A214-2E5054AE7B10}"/>
              </a:ext>
            </a:extLst>
          </p:cNvPr>
          <p:cNvSpPr txBox="1"/>
          <p:nvPr/>
        </p:nvSpPr>
        <p:spPr>
          <a:xfrm>
            <a:off x="253215" y="1038136"/>
            <a:ext cx="1181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It is necessary to focus more on the change from 'Learning' in terms of cost to 'Performance', which is the subject of organizational performance improvement.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CF89F4-9EF6-4F41-878D-09D8FA034593}"/>
              </a:ext>
            </a:extLst>
          </p:cNvPr>
          <p:cNvSpPr txBox="1"/>
          <p:nvPr/>
        </p:nvSpPr>
        <p:spPr>
          <a:xfrm>
            <a:off x="253214" y="1852270"/>
            <a:ext cx="11586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As interest in measuring educational effect increases, it is necessary to establish a detailed evaluation system.</a:t>
            </a:r>
          </a:p>
        </p:txBody>
      </p:sp>
    </p:spTree>
    <p:extLst>
      <p:ext uri="{BB962C8B-B14F-4D97-AF65-F5344CB8AC3E}">
        <p14:creationId xmlns:p14="http://schemas.microsoft.com/office/powerpoint/2010/main" val="7291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73246F7-9D47-4382-8D32-7D910AA0C82F}"/>
              </a:ext>
            </a:extLst>
          </p:cNvPr>
          <p:cNvSpPr txBox="1"/>
          <p:nvPr/>
        </p:nvSpPr>
        <p:spPr>
          <a:xfrm>
            <a:off x="159280" y="5834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CASE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A9305A36-BAEC-4B4B-89E6-546CD143124C}"/>
              </a:ext>
            </a:extLst>
          </p:cNvPr>
          <p:cNvCxnSpPr/>
          <p:nvPr/>
        </p:nvCxnSpPr>
        <p:spPr>
          <a:xfrm flipV="1">
            <a:off x="253215" y="678678"/>
            <a:ext cx="11816865" cy="1011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FFA08CAA-EDFD-49FA-BE0C-E5AF2119D417}"/>
              </a:ext>
            </a:extLst>
          </p:cNvPr>
          <p:cNvCxnSpPr/>
          <p:nvPr/>
        </p:nvCxnSpPr>
        <p:spPr>
          <a:xfrm>
            <a:off x="1637230" y="102934"/>
            <a:ext cx="0" cy="5849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F9598EF-EA86-4880-8A2A-6AC4F63A5BFD}"/>
              </a:ext>
            </a:extLst>
          </p:cNvPr>
          <p:cNvSpPr txBox="1"/>
          <p:nvPr/>
        </p:nvSpPr>
        <p:spPr>
          <a:xfrm>
            <a:off x="1800397" y="105573"/>
            <a:ext cx="9096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Lessons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EE6BD7-9A31-4B93-A214-2E5054AE7B10}"/>
              </a:ext>
            </a:extLst>
          </p:cNvPr>
          <p:cNvSpPr txBox="1"/>
          <p:nvPr/>
        </p:nvSpPr>
        <p:spPr>
          <a:xfrm>
            <a:off x="253215" y="1038136"/>
            <a:ext cx="1181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It is necessary to focus more on the change from 'Learning' in terms of cost to 'Performance', which is the subject of organizational performance improvement.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9F750F-0D31-4F88-AC11-B6D57621969D}"/>
              </a:ext>
            </a:extLst>
          </p:cNvPr>
          <p:cNvSpPr txBox="1"/>
          <p:nvPr/>
        </p:nvSpPr>
        <p:spPr>
          <a:xfrm>
            <a:off x="253214" y="2781211"/>
            <a:ext cx="116339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More attention needs to be paid to ‘transfer of knowledge’.</a:t>
            </a:r>
          </a:p>
          <a:p>
            <a:endParaRPr lang="en-US" altLang="ko-KR" b="1" dirty="0">
              <a:solidFill>
                <a:schemeClr val="accent2">
                  <a:lumMod val="50000"/>
                </a:scheme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And changes in behavior and sophistication of systematic performance evaluation are becoming more important.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CF89F4-9EF6-4F41-878D-09D8FA034593}"/>
              </a:ext>
            </a:extLst>
          </p:cNvPr>
          <p:cNvSpPr txBox="1"/>
          <p:nvPr/>
        </p:nvSpPr>
        <p:spPr>
          <a:xfrm>
            <a:off x="253214" y="1852270"/>
            <a:ext cx="11586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As interest in measuring educational effect increases, it is necessary to establish a detailed evaluation system.</a:t>
            </a:r>
          </a:p>
        </p:txBody>
      </p:sp>
    </p:spTree>
    <p:extLst>
      <p:ext uri="{BB962C8B-B14F-4D97-AF65-F5344CB8AC3E}">
        <p14:creationId xmlns:p14="http://schemas.microsoft.com/office/powerpoint/2010/main" val="391885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73246F7-9D47-4382-8D32-7D910AA0C82F}"/>
              </a:ext>
            </a:extLst>
          </p:cNvPr>
          <p:cNvSpPr txBox="1"/>
          <p:nvPr/>
        </p:nvSpPr>
        <p:spPr>
          <a:xfrm>
            <a:off x="159280" y="5834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CASE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A9305A36-BAEC-4B4B-89E6-546CD143124C}"/>
              </a:ext>
            </a:extLst>
          </p:cNvPr>
          <p:cNvCxnSpPr/>
          <p:nvPr/>
        </p:nvCxnSpPr>
        <p:spPr>
          <a:xfrm flipV="1">
            <a:off x="253215" y="678678"/>
            <a:ext cx="11816865" cy="1011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FFA08CAA-EDFD-49FA-BE0C-E5AF2119D417}"/>
              </a:ext>
            </a:extLst>
          </p:cNvPr>
          <p:cNvCxnSpPr/>
          <p:nvPr/>
        </p:nvCxnSpPr>
        <p:spPr>
          <a:xfrm>
            <a:off x="1637230" y="102934"/>
            <a:ext cx="0" cy="5849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F9598EF-EA86-4880-8A2A-6AC4F63A5BFD}"/>
              </a:ext>
            </a:extLst>
          </p:cNvPr>
          <p:cNvSpPr txBox="1"/>
          <p:nvPr/>
        </p:nvSpPr>
        <p:spPr>
          <a:xfrm>
            <a:off x="1800397" y="105573"/>
            <a:ext cx="9096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Lessons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EE6BD7-9A31-4B93-A214-2E5054AE7B10}"/>
              </a:ext>
            </a:extLst>
          </p:cNvPr>
          <p:cNvSpPr txBox="1"/>
          <p:nvPr/>
        </p:nvSpPr>
        <p:spPr>
          <a:xfrm>
            <a:off x="253215" y="1038136"/>
            <a:ext cx="1181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It is necessary to focus more on the change from 'Learning' in terms of cost to 'Performance', which is the subject of organizational performance improvement.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9F750F-0D31-4F88-AC11-B6D57621969D}"/>
              </a:ext>
            </a:extLst>
          </p:cNvPr>
          <p:cNvSpPr txBox="1"/>
          <p:nvPr/>
        </p:nvSpPr>
        <p:spPr>
          <a:xfrm>
            <a:off x="253214" y="2781211"/>
            <a:ext cx="116339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More attention needs to be paid to ‘transfer of knowledge’.</a:t>
            </a:r>
          </a:p>
          <a:p>
            <a:endParaRPr lang="en-US" altLang="ko-KR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And changes in behavior and sophistication of systematic performance evaluation are becoming more important.</a:t>
            </a:r>
            <a:endParaRPr lang="ko-KR" altLang="en-US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2766AB-AF70-48FD-9B4F-374C79B5FE30}"/>
              </a:ext>
            </a:extLst>
          </p:cNvPr>
          <p:cNvSpPr txBox="1"/>
          <p:nvPr/>
        </p:nvSpPr>
        <p:spPr>
          <a:xfrm>
            <a:off x="233443" y="4067860"/>
            <a:ext cx="11720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Each agency needs to design its own systematic process that reflects the agency's goals and characteristics.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CF89F4-9EF6-4F41-878D-09D8FA034593}"/>
              </a:ext>
            </a:extLst>
          </p:cNvPr>
          <p:cNvSpPr txBox="1"/>
          <p:nvPr/>
        </p:nvSpPr>
        <p:spPr>
          <a:xfrm>
            <a:off x="253214" y="1852270"/>
            <a:ext cx="11586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As interest in measuring educational effect increases, it is necessary to establish a detailed evaluation system.</a:t>
            </a:r>
          </a:p>
        </p:txBody>
      </p:sp>
    </p:spTree>
    <p:extLst>
      <p:ext uri="{BB962C8B-B14F-4D97-AF65-F5344CB8AC3E}">
        <p14:creationId xmlns:p14="http://schemas.microsoft.com/office/powerpoint/2010/main" val="353429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73246F7-9D47-4382-8D32-7D910AA0C82F}"/>
              </a:ext>
            </a:extLst>
          </p:cNvPr>
          <p:cNvSpPr txBox="1"/>
          <p:nvPr/>
        </p:nvSpPr>
        <p:spPr>
          <a:xfrm>
            <a:off x="159280" y="5834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CASE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A9305A36-BAEC-4B4B-89E6-546CD143124C}"/>
              </a:ext>
            </a:extLst>
          </p:cNvPr>
          <p:cNvCxnSpPr/>
          <p:nvPr/>
        </p:nvCxnSpPr>
        <p:spPr>
          <a:xfrm flipV="1">
            <a:off x="253215" y="678678"/>
            <a:ext cx="11816865" cy="1011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FFA08CAA-EDFD-49FA-BE0C-E5AF2119D417}"/>
              </a:ext>
            </a:extLst>
          </p:cNvPr>
          <p:cNvCxnSpPr/>
          <p:nvPr/>
        </p:nvCxnSpPr>
        <p:spPr>
          <a:xfrm>
            <a:off x="1637230" y="102934"/>
            <a:ext cx="0" cy="5849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F9598EF-EA86-4880-8A2A-6AC4F63A5BFD}"/>
              </a:ext>
            </a:extLst>
          </p:cNvPr>
          <p:cNvSpPr txBox="1"/>
          <p:nvPr/>
        </p:nvSpPr>
        <p:spPr>
          <a:xfrm>
            <a:off x="1800397" y="105573"/>
            <a:ext cx="9096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Lessons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EE6BD7-9A31-4B93-A214-2E5054AE7B10}"/>
              </a:ext>
            </a:extLst>
          </p:cNvPr>
          <p:cNvSpPr txBox="1"/>
          <p:nvPr/>
        </p:nvSpPr>
        <p:spPr>
          <a:xfrm>
            <a:off x="253215" y="1038136"/>
            <a:ext cx="1181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It is necessary to focus more on the change from 'Learning' in terms of cost to 'Performance', which is the subject of organizational performance improvement.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9F750F-0D31-4F88-AC11-B6D57621969D}"/>
              </a:ext>
            </a:extLst>
          </p:cNvPr>
          <p:cNvSpPr txBox="1"/>
          <p:nvPr/>
        </p:nvSpPr>
        <p:spPr>
          <a:xfrm>
            <a:off x="253214" y="2781211"/>
            <a:ext cx="116339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More attention needs to be paid to ‘transfer of knowledge’.</a:t>
            </a:r>
          </a:p>
          <a:p>
            <a:endParaRPr lang="en-US" altLang="ko-KR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And changes in behavior and sophistication of systematic performance evaluation are becoming more important.</a:t>
            </a:r>
            <a:endParaRPr lang="ko-KR" altLang="en-US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2766AB-AF70-48FD-9B4F-374C79B5FE30}"/>
              </a:ext>
            </a:extLst>
          </p:cNvPr>
          <p:cNvSpPr txBox="1"/>
          <p:nvPr/>
        </p:nvSpPr>
        <p:spPr>
          <a:xfrm>
            <a:off x="233443" y="4067860"/>
            <a:ext cx="11720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Each agency needs to design its own systematic process that reflects the agency's goals and characteristics.</a:t>
            </a:r>
            <a:endParaRPr lang="ko-KR" altLang="en-US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B41BA4-4606-4873-A001-0322C4B0B83A}"/>
              </a:ext>
            </a:extLst>
          </p:cNvPr>
          <p:cNvSpPr txBox="1"/>
          <p:nvPr/>
        </p:nvSpPr>
        <p:spPr>
          <a:xfrm>
            <a:off x="253214" y="4800511"/>
            <a:ext cx="11472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It is necessary to continuously think about the improvement points and educational effectiveness based on the needs of the field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CF89F4-9EF6-4F41-878D-09D8FA034593}"/>
              </a:ext>
            </a:extLst>
          </p:cNvPr>
          <p:cNvSpPr txBox="1"/>
          <p:nvPr/>
        </p:nvSpPr>
        <p:spPr>
          <a:xfrm>
            <a:off x="253214" y="1852270"/>
            <a:ext cx="11586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As interest in measuring educational effect increases, it is necessary to establish a detailed evaluation system.</a:t>
            </a:r>
          </a:p>
        </p:txBody>
      </p:sp>
    </p:spTree>
    <p:extLst>
      <p:ext uri="{BB962C8B-B14F-4D97-AF65-F5344CB8AC3E}">
        <p14:creationId xmlns:p14="http://schemas.microsoft.com/office/powerpoint/2010/main" val="34434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73246F7-9D47-4382-8D32-7D910AA0C82F}"/>
              </a:ext>
            </a:extLst>
          </p:cNvPr>
          <p:cNvSpPr txBox="1"/>
          <p:nvPr/>
        </p:nvSpPr>
        <p:spPr>
          <a:xfrm>
            <a:off x="159280" y="5834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CASE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A9305A36-BAEC-4B4B-89E6-546CD143124C}"/>
              </a:ext>
            </a:extLst>
          </p:cNvPr>
          <p:cNvCxnSpPr/>
          <p:nvPr/>
        </p:nvCxnSpPr>
        <p:spPr>
          <a:xfrm flipV="1">
            <a:off x="253215" y="678678"/>
            <a:ext cx="11816865" cy="1011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FFA08CAA-EDFD-49FA-BE0C-E5AF2119D417}"/>
              </a:ext>
            </a:extLst>
          </p:cNvPr>
          <p:cNvCxnSpPr/>
          <p:nvPr/>
        </p:nvCxnSpPr>
        <p:spPr>
          <a:xfrm>
            <a:off x="1637230" y="102934"/>
            <a:ext cx="0" cy="5849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F9598EF-EA86-4880-8A2A-6AC4F63A5BFD}"/>
              </a:ext>
            </a:extLst>
          </p:cNvPr>
          <p:cNvSpPr txBox="1"/>
          <p:nvPr/>
        </p:nvSpPr>
        <p:spPr>
          <a:xfrm>
            <a:off x="1800397" y="105573"/>
            <a:ext cx="9096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Lessons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EE6BD7-9A31-4B93-A214-2E5054AE7B10}"/>
              </a:ext>
            </a:extLst>
          </p:cNvPr>
          <p:cNvSpPr txBox="1"/>
          <p:nvPr/>
        </p:nvSpPr>
        <p:spPr>
          <a:xfrm>
            <a:off x="253215" y="1038136"/>
            <a:ext cx="1181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It is necessary to focus more on the change from 'Learning' in terms of cost to 'Performance', which is the subject of organizational performance improvement.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9F750F-0D31-4F88-AC11-B6D57621969D}"/>
              </a:ext>
            </a:extLst>
          </p:cNvPr>
          <p:cNvSpPr txBox="1"/>
          <p:nvPr/>
        </p:nvSpPr>
        <p:spPr>
          <a:xfrm>
            <a:off x="253214" y="2781211"/>
            <a:ext cx="116339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More attention needs to be paid to ‘transfer of knowledge’.</a:t>
            </a:r>
          </a:p>
          <a:p>
            <a:endParaRPr lang="en-US" altLang="ko-KR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And changes in behavior and sophistication of systematic performance evaluation are becoming more important.</a:t>
            </a:r>
            <a:endParaRPr lang="ko-KR" altLang="en-US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2766AB-AF70-48FD-9B4F-374C79B5FE30}"/>
              </a:ext>
            </a:extLst>
          </p:cNvPr>
          <p:cNvSpPr txBox="1"/>
          <p:nvPr/>
        </p:nvSpPr>
        <p:spPr>
          <a:xfrm>
            <a:off x="233443" y="4067860"/>
            <a:ext cx="11720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Each agency needs to design its own systematic process that reflects the agency's goals and characteristics.</a:t>
            </a:r>
            <a:endParaRPr lang="ko-KR" altLang="en-US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B41BA4-4606-4873-A001-0322C4B0B83A}"/>
              </a:ext>
            </a:extLst>
          </p:cNvPr>
          <p:cNvSpPr txBox="1"/>
          <p:nvPr/>
        </p:nvSpPr>
        <p:spPr>
          <a:xfrm>
            <a:off x="253214" y="4800511"/>
            <a:ext cx="11472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It is necessary to continuously think about the improvement points and educational effectiveness based on the needs of the field</a:t>
            </a:r>
            <a:endParaRPr lang="ko-KR" altLang="en-US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5754BD-637B-45F5-ADE9-687414ED96C8}"/>
              </a:ext>
            </a:extLst>
          </p:cNvPr>
          <p:cNvSpPr txBox="1"/>
          <p:nvPr/>
        </p:nvSpPr>
        <p:spPr>
          <a:xfrm>
            <a:off x="233443" y="5571367"/>
            <a:ext cx="11492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The policy and systemic support that will strengthen the sense of responsibility and mission as a partner of the organization and customers are very important.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CF89F4-9EF6-4F41-878D-09D8FA034593}"/>
              </a:ext>
            </a:extLst>
          </p:cNvPr>
          <p:cNvSpPr txBox="1"/>
          <p:nvPr/>
        </p:nvSpPr>
        <p:spPr>
          <a:xfrm>
            <a:off x="253214" y="1852270"/>
            <a:ext cx="11586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As interest in measuring educational effect increases, it is necessary to establish a detailed evaluation system.</a:t>
            </a:r>
          </a:p>
        </p:txBody>
      </p:sp>
    </p:spTree>
    <p:extLst>
      <p:ext uri="{BB962C8B-B14F-4D97-AF65-F5344CB8AC3E}">
        <p14:creationId xmlns:p14="http://schemas.microsoft.com/office/powerpoint/2010/main" val="151601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d23">
            <a:extLst>
              <a:ext uri="{FF2B5EF4-FFF2-40B4-BE49-F238E27FC236}">
                <a16:creationId xmlns:a16="http://schemas.microsoft.com/office/drawing/2014/main" id="{C6A104AE-6E40-497B-9DFA-30989E22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3" y="2157063"/>
            <a:ext cx="5597887" cy="353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400D03-E961-4E0C-8988-017FF05048CD}"/>
              </a:ext>
            </a:extLst>
          </p:cNvPr>
          <p:cNvSpPr txBox="1"/>
          <p:nvPr/>
        </p:nvSpPr>
        <p:spPr>
          <a:xfrm>
            <a:off x="267032" y="228365"/>
            <a:ext cx="44999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Wishes 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18E5044-4995-4BC4-A6BB-F84F2455CC6F}"/>
              </a:ext>
            </a:extLst>
          </p:cNvPr>
          <p:cNvSpPr txBox="1">
            <a:spLocks noChangeArrowheads="1"/>
          </p:cNvSpPr>
          <p:nvPr/>
        </p:nvSpPr>
        <p:spPr bwMode="auto">
          <a:xfrm rot="1026131">
            <a:off x="9189243" y="5344423"/>
            <a:ext cx="3186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noProof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Ebrima" panose="02000000000000000000" pitchFamily="2" charset="0"/>
              </a:rPr>
              <a:t>Total Learning</a:t>
            </a:r>
            <a:endParaRPr kumimoji="1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Ebrima" panose="02000000000000000000" pitchFamily="2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CB62ABB-95BF-49BB-84A0-9DFFC552AE36}"/>
              </a:ext>
            </a:extLst>
          </p:cNvPr>
          <p:cNvSpPr txBox="1">
            <a:spLocks noChangeArrowheads="1"/>
          </p:cNvSpPr>
          <p:nvPr/>
        </p:nvSpPr>
        <p:spPr bwMode="auto">
          <a:xfrm rot="21002396">
            <a:off x="9078293" y="3652912"/>
            <a:ext cx="2980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Ebrima" panose="02000000000000000000" pitchFamily="2" charset="0"/>
              </a:rPr>
              <a:t>Bite-Size Learning</a:t>
            </a:r>
            <a:endParaRPr kumimoji="1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Ebrima" panose="02000000000000000000" pitchFamily="2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95A3AB8-703B-4439-A28E-63E122ECEED3}"/>
              </a:ext>
            </a:extLst>
          </p:cNvPr>
          <p:cNvSpPr txBox="1">
            <a:spLocks noChangeArrowheads="1"/>
          </p:cNvSpPr>
          <p:nvPr/>
        </p:nvSpPr>
        <p:spPr bwMode="auto">
          <a:xfrm rot="2177757">
            <a:off x="8739797" y="2971079"/>
            <a:ext cx="1064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Ebrima" panose="02000000000000000000" pitchFamily="2" charset="0"/>
              </a:rPr>
              <a:t>AGILE</a:t>
            </a:r>
            <a:endParaRPr kumimoji="1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Ebrima" panose="02000000000000000000" pitchFamily="2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F598A8FC-2B3D-48D5-ACA9-00A17AFE0CAF}"/>
              </a:ext>
            </a:extLst>
          </p:cNvPr>
          <p:cNvSpPr txBox="1">
            <a:spLocks noChangeArrowheads="1"/>
          </p:cNvSpPr>
          <p:nvPr/>
        </p:nvSpPr>
        <p:spPr bwMode="auto">
          <a:xfrm rot="19939231">
            <a:off x="7508979" y="2903170"/>
            <a:ext cx="769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Ebrima" panose="02000000000000000000" pitchFamily="2" charset="0"/>
              </a:rPr>
              <a:t>PBL</a:t>
            </a:r>
            <a:endParaRPr kumimoji="1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Ebrima" panose="02000000000000000000" pitchFamily="2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10F1A7D1-566C-4C1F-A888-BE8DA408DF0F}"/>
              </a:ext>
            </a:extLst>
          </p:cNvPr>
          <p:cNvSpPr txBox="1">
            <a:spLocks noChangeArrowheads="1"/>
          </p:cNvSpPr>
          <p:nvPr/>
        </p:nvSpPr>
        <p:spPr bwMode="auto">
          <a:xfrm rot="1662290">
            <a:off x="10534463" y="4336565"/>
            <a:ext cx="1162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Ebrima" panose="02000000000000000000" pitchFamily="2" charset="0"/>
              </a:rPr>
              <a:t>ADDIE</a:t>
            </a:r>
            <a:endParaRPr kumimoji="1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Ebrima" panose="02000000000000000000" pitchFamily="2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A746E0EF-A35D-4C50-BCEA-D9E1CD63EC13}"/>
              </a:ext>
            </a:extLst>
          </p:cNvPr>
          <p:cNvSpPr txBox="1">
            <a:spLocks noChangeArrowheads="1"/>
          </p:cNvSpPr>
          <p:nvPr/>
        </p:nvSpPr>
        <p:spPr bwMode="auto">
          <a:xfrm rot="20204573">
            <a:off x="6865958" y="5924072"/>
            <a:ext cx="1649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Ebrima" panose="02000000000000000000" pitchFamily="2" charset="0"/>
              </a:rPr>
              <a:t>Rapid ISD</a:t>
            </a:r>
            <a:endParaRPr kumimoji="1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Ebrima" panose="02000000000000000000" pitchFamily="2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DFE7F4C2-1626-4A25-BDC3-DE533124AB8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841841" y="1695057"/>
            <a:ext cx="52597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Ebrima" panose="02000000000000000000" pitchFamily="2" charset="0"/>
              </a:rPr>
              <a:t>Flipped Learning</a:t>
            </a:r>
            <a:endParaRPr kumimoji="1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Ebrima" panose="02000000000000000000" pitchFamily="2" charset="0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BEA499B1-8B6E-4021-95D0-DCD064CF6FA3}"/>
              </a:ext>
            </a:extLst>
          </p:cNvPr>
          <p:cNvSpPr txBox="1">
            <a:spLocks noChangeArrowheads="1"/>
          </p:cNvSpPr>
          <p:nvPr/>
        </p:nvSpPr>
        <p:spPr bwMode="auto">
          <a:xfrm rot="19518196">
            <a:off x="10112350" y="2971079"/>
            <a:ext cx="797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Ebrima" panose="02000000000000000000" pitchFamily="2" charset="0"/>
              </a:rPr>
              <a:t>GBS</a:t>
            </a:r>
            <a:endParaRPr kumimoji="1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Ebrima" panose="02000000000000000000" pitchFamily="2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A03C74BA-54A0-40B8-8DD6-AE90BB96E94D}"/>
              </a:ext>
            </a:extLst>
          </p:cNvPr>
          <p:cNvSpPr txBox="1">
            <a:spLocks noChangeArrowheads="1"/>
          </p:cNvSpPr>
          <p:nvPr/>
        </p:nvSpPr>
        <p:spPr bwMode="auto">
          <a:xfrm rot="21395403">
            <a:off x="6676337" y="4478288"/>
            <a:ext cx="3546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Ebrima" panose="02000000000000000000" pitchFamily="2" charset="0"/>
              </a:rPr>
              <a:t>Case-based reasoning</a:t>
            </a:r>
            <a:endParaRPr kumimoji="1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Ebrima" panose="02000000000000000000" pitchFamily="2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699218C1-0664-4843-809F-87F92E636ABE}"/>
              </a:ext>
            </a:extLst>
          </p:cNvPr>
          <p:cNvSpPr txBox="1">
            <a:spLocks noChangeArrowheads="1"/>
          </p:cNvSpPr>
          <p:nvPr/>
        </p:nvSpPr>
        <p:spPr bwMode="auto">
          <a:xfrm rot="20686534">
            <a:off x="6415373" y="3735550"/>
            <a:ext cx="2881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Ebrima" panose="02000000000000000000" pitchFamily="2" charset="0"/>
              </a:rPr>
              <a:t>Situated Learning</a:t>
            </a:r>
            <a:endParaRPr kumimoji="1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Ebrima" panose="02000000000000000000" pitchFamily="2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DF38255-2BBE-4F89-8599-CEA75D2943EE}"/>
              </a:ext>
            </a:extLst>
          </p:cNvPr>
          <p:cNvSpPr txBox="1">
            <a:spLocks noChangeArrowheads="1"/>
          </p:cNvSpPr>
          <p:nvPr/>
        </p:nvSpPr>
        <p:spPr bwMode="auto">
          <a:xfrm rot="1273953">
            <a:off x="7331648" y="5384994"/>
            <a:ext cx="3345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noProof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Ebrima" panose="02000000000000000000" pitchFamily="2" charset="0"/>
              </a:rPr>
              <a:t>Informal Learning</a:t>
            </a:r>
            <a:endParaRPr kumimoji="1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Ebrima" panose="02000000000000000000" pitchFamily="2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223C70F6-1157-4E1D-9AF2-8BE7FD9B9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628" y="6304429"/>
            <a:ext cx="32175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Ebrima" panose="02000000000000000000" pitchFamily="2" charset="0"/>
              </a:rPr>
              <a:t>Constructivism</a:t>
            </a:r>
            <a:endParaRPr kumimoji="1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Ebrima" panose="02000000000000000000" pitchFamily="2" charset="0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B7C80983-906E-47DB-BBA9-97B0C4A1E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34" y="1287014"/>
            <a:ext cx="6849949" cy="3875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9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73246F7-9D47-4382-8D32-7D910AA0C82F}"/>
              </a:ext>
            </a:extLst>
          </p:cNvPr>
          <p:cNvSpPr txBox="1"/>
          <p:nvPr/>
        </p:nvSpPr>
        <p:spPr>
          <a:xfrm>
            <a:off x="5576303" y="5060690"/>
            <a:ext cx="63199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Thank You</a:t>
            </a:r>
            <a:endParaRPr kumimoji="0" lang="ko-KR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1D61D08-98BE-4520-9741-FA4CDF9E6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0" y="415458"/>
            <a:ext cx="5817138" cy="44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9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모서리가 둥근 직사각형 24">
            <a:extLst>
              <a:ext uri="{FF2B5EF4-FFF2-40B4-BE49-F238E27FC236}">
                <a16:creationId xmlns:a16="http://schemas.microsoft.com/office/drawing/2014/main" id="{7CFA44C3-D2D5-4971-BEFC-8823BC8FB2DF}"/>
              </a:ext>
            </a:extLst>
          </p:cNvPr>
          <p:cNvSpPr/>
          <p:nvPr/>
        </p:nvSpPr>
        <p:spPr>
          <a:xfrm>
            <a:off x="209033" y="1549229"/>
            <a:ext cx="2913490" cy="727559"/>
          </a:xfrm>
          <a:prstGeom prst="roundRect">
            <a:avLst>
              <a:gd name="adj" fmla="val 10018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31F792-5262-42BB-99A2-4C47DD134732}"/>
              </a:ext>
            </a:extLst>
          </p:cNvPr>
          <p:cNvSpPr txBox="1"/>
          <p:nvPr/>
        </p:nvSpPr>
        <p:spPr bwMode="auto">
          <a:xfrm>
            <a:off x="232183" y="1607307"/>
            <a:ext cx="257555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>
                <a:solidFill>
                  <a:prstClr val="black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Training Director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dirty="0">
                <a:solidFill>
                  <a:prstClr val="black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Tactics /Safe operation</a:t>
            </a:r>
            <a:endParaRPr kumimoji="1" lang="ko-KR" altLang="en-US" sz="1600" dirty="0">
              <a:solidFill>
                <a:prstClr val="black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C9690C8-303D-4FB6-A9D1-51146065462B}"/>
              </a:ext>
            </a:extLst>
          </p:cNvPr>
          <p:cNvSpPr txBox="1"/>
          <p:nvPr/>
        </p:nvSpPr>
        <p:spPr>
          <a:xfrm>
            <a:off x="170381" y="147003"/>
            <a:ext cx="52052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Changes  </a:t>
            </a:r>
          </a:p>
        </p:txBody>
      </p:sp>
      <p:sp>
        <p:nvSpPr>
          <p:cNvPr id="80" name="모서리가 둥근 직사각형 24">
            <a:extLst>
              <a:ext uri="{FF2B5EF4-FFF2-40B4-BE49-F238E27FC236}">
                <a16:creationId xmlns:a16="http://schemas.microsoft.com/office/drawing/2014/main" id="{1125F42D-23B0-4957-9DEF-805E485864F3}"/>
              </a:ext>
            </a:extLst>
          </p:cNvPr>
          <p:cNvSpPr/>
          <p:nvPr/>
        </p:nvSpPr>
        <p:spPr>
          <a:xfrm>
            <a:off x="4180863" y="1549229"/>
            <a:ext cx="3419858" cy="727559"/>
          </a:xfrm>
          <a:prstGeom prst="roundRect">
            <a:avLst>
              <a:gd name="adj" fmla="val 10018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03D8774-DFDA-4492-AB64-71F28306321D}"/>
              </a:ext>
            </a:extLst>
          </p:cNvPr>
          <p:cNvSpPr txBox="1"/>
          <p:nvPr/>
        </p:nvSpPr>
        <p:spPr bwMode="auto">
          <a:xfrm>
            <a:off x="4221202" y="1607307"/>
            <a:ext cx="3515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rPr>
              <a:t>CLO </a:t>
            </a: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rPr>
              <a:t>Chief Learning Officer</a:t>
            </a:r>
            <a:endParaRPr kumimoji="1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dirty="0">
                <a:solidFill>
                  <a:prstClr val="black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Strategy / HRD-Performance</a:t>
            </a:r>
            <a:endParaRPr kumimoji="1" lang="ko-KR" altLang="en-US" sz="1600" dirty="0">
              <a:solidFill>
                <a:prstClr val="black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84" name="모서리가 둥근 직사각형 24">
            <a:extLst>
              <a:ext uri="{FF2B5EF4-FFF2-40B4-BE49-F238E27FC236}">
                <a16:creationId xmlns:a16="http://schemas.microsoft.com/office/drawing/2014/main" id="{66320321-2CA8-4763-B568-8B7E63A59D16}"/>
              </a:ext>
            </a:extLst>
          </p:cNvPr>
          <p:cNvSpPr/>
          <p:nvPr/>
        </p:nvSpPr>
        <p:spPr>
          <a:xfrm>
            <a:off x="8647424" y="1549229"/>
            <a:ext cx="3188472" cy="727559"/>
          </a:xfrm>
          <a:prstGeom prst="roundRect">
            <a:avLst>
              <a:gd name="adj" fmla="val 10018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905CEE2-F302-4813-B41B-A763BA29ACB4}"/>
              </a:ext>
            </a:extLst>
          </p:cNvPr>
          <p:cNvSpPr txBox="1"/>
          <p:nvPr/>
        </p:nvSpPr>
        <p:spPr bwMode="auto">
          <a:xfrm>
            <a:off x="8670573" y="1607307"/>
            <a:ext cx="32779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rPr>
              <a:t>CKO </a:t>
            </a: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rPr>
              <a:t>Chief Knowledge Officer</a:t>
            </a:r>
            <a:endParaRPr kumimoji="1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dirty="0">
                <a:solidFill>
                  <a:prstClr val="black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Transition / Innovation</a:t>
            </a:r>
            <a:endParaRPr kumimoji="1" lang="ko-KR" altLang="en-US" sz="1600" dirty="0">
              <a:solidFill>
                <a:prstClr val="black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88" name="오른쪽 화살표 3">
            <a:extLst>
              <a:ext uri="{FF2B5EF4-FFF2-40B4-BE49-F238E27FC236}">
                <a16:creationId xmlns:a16="http://schemas.microsoft.com/office/drawing/2014/main" id="{E7FDEC83-BC11-4CC3-8A7A-B6F4A66D2BC7}"/>
              </a:ext>
            </a:extLst>
          </p:cNvPr>
          <p:cNvSpPr/>
          <p:nvPr/>
        </p:nvSpPr>
        <p:spPr>
          <a:xfrm>
            <a:off x="3319747" y="1653272"/>
            <a:ext cx="558378" cy="623516"/>
          </a:xfrm>
          <a:prstGeom prst="rightArrow">
            <a:avLst>
              <a:gd name="adj1" fmla="val 50000"/>
              <a:gd name="adj2" fmla="val 42411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+mn-cs"/>
            </a:endParaRPr>
          </a:p>
        </p:txBody>
      </p:sp>
      <p:sp>
        <p:nvSpPr>
          <p:cNvPr id="90" name="오른쪽 화살표 3">
            <a:extLst>
              <a:ext uri="{FF2B5EF4-FFF2-40B4-BE49-F238E27FC236}">
                <a16:creationId xmlns:a16="http://schemas.microsoft.com/office/drawing/2014/main" id="{AE374BFA-6E3B-4E97-BFB7-A94BA92AD4EB}"/>
              </a:ext>
            </a:extLst>
          </p:cNvPr>
          <p:cNvSpPr/>
          <p:nvPr/>
        </p:nvSpPr>
        <p:spPr>
          <a:xfrm>
            <a:off x="7769117" y="1653272"/>
            <a:ext cx="558378" cy="623516"/>
          </a:xfrm>
          <a:prstGeom prst="rightArrow">
            <a:avLst>
              <a:gd name="adj1" fmla="val 50000"/>
              <a:gd name="adj2" fmla="val 42411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+mn-cs"/>
            </a:endParaRPr>
          </a:p>
        </p:txBody>
      </p:sp>
      <p:grpSp>
        <p:nvGrpSpPr>
          <p:cNvPr id="92" name="Group 372">
            <a:extLst>
              <a:ext uri="{FF2B5EF4-FFF2-40B4-BE49-F238E27FC236}">
                <a16:creationId xmlns:a16="http://schemas.microsoft.com/office/drawing/2014/main" id="{822491D7-51B9-429F-A47B-C4656E7FD00B}"/>
              </a:ext>
            </a:extLst>
          </p:cNvPr>
          <p:cNvGrpSpPr>
            <a:grpSpLocks/>
          </p:cNvGrpSpPr>
          <p:nvPr/>
        </p:nvGrpSpPr>
        <p:grpSpPr bwMode="auto">
          <a:xfrm>
            <a:off x="4498349" y="2450020"/>
            <a:ext cx="2888118" cy="535957"/>
            <a:chOff x="3976" y="119"/>
            <a:chExt cx="747" cy="660"/>
          </a:xfrm>
        </p:grpSpPr>
        <p:sp>
          <p:nvSpPr>
            <p:cNvPr id="106" name="Freeform 373">
              <a:extLst>
                <a:ext uri="{FF2B5EF4-FFF2-40B4-BE49-F238E27FC236}">
                  <a16:creationId xmlns:a16="http://schemas.microsoft.com/office/drawing/2014/main" id="{4C2A3BA4-8861-4CFD-ABD8-02AFE4A30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195"/>
              <a:ext cx="440" cy="584"/>
            </a:xfrm>
            <a:custGeom>
              <a:avLst/>
              <a:gdLst>
                <a:gd name="T0" fmla="*/ 0 w 511"/>
                <a:gd name="T1" fmla="*/ 0 h 710"/>
                <a:gd name="T2" fmla="*/ 0 w 511"/>
                <a:gd name="T3" fmla="*/ 427 h 710"/>
                <a:gd name="T4" fmla="*/ 439 w 511"/>
                <a:gd name="T5" fmla="*/ 583 h 710"/>
                <a:gd name="T6" fmla="*/ 439 w 511"/>
                <a:gd name="T7" fmla="*/ 76 h 710"/>
                <a:gd name="T8" fmla="*/ 0 w 511"/>
                <a:gd name="T9" fmla="*/ 0 h 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1" h="710">
                  <a:moveTo>
                    <a:pt x="0" y="0"/>
                  </a:moveTo>
                  <a:lnTo>
                    <a:pt x="0" y="519"/>
                  </a:lnTo>
                  <a:lnTo>
                    <a:pt x="510" y="709"/>
                  </a:lnTo>
                  <a:lnTo>
                    <a:pt x="510" y="93"/>
                  </a:lnTo>
                  <a:lnTo>
                    <a:pt x="0" y="0"/>
                  </a:lnTo>
                </a:path>
              </a:pathLst>
            </a:custGeom>
            <a:solidFill>
              <a:srgbClr val="E4EAF8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107" name="Freeform 374">
              <a:extLst>
                <a:ext uri="{FF2B5EF4-FFF2-40B4-BE49-F238E27FC236}">
                  <a16:creationId xmlns:a16="http://schemas.microsoft.com/office/drawing/2014/main" id="{CC2080E7-724D-4236-95B0-34D606F5A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50"/>
              <a:ext cx="307" cy="629"/>
            </a:xfrm>
            <a:custGeom>
              <a:avLst/>
              <a:gdLst>
                <a:gd name="T0" fmla="*/ 0 w 358"/>
                <a:gd name="T1" fmla="*/ 628 h 765"/>
                <a:gd name="T2" fmla="*/ 0 w 358"/>
                <a:gd name="T3" fmla="*/ 117 h 765"/>
                <a:gd name="T4" fmla="*/ 306 w 358"/>
                <a:gd name="T5" fmla="*/ 0 h 765"/>
                <a:gd name="T6" fmla="*/ 306 w 358"/>
                <a:gd name="T7" fmla="*/ 352 h 765"/>
                <a:gd name="T8" fmla="*/ 0 w 358"/>
                <a:gd name="T9" fmla="*/ 628 h 7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8" h="765">
                  <a:moveTo>
                    <a:pt x="0" y="764"/>
                  </a:moveTo>
                  <a:lnTo>
                    <a:pt x="0" y="142"/>
                  </a:lnTo>
                  <a:lnTo>
                    <a:pt x="357" y="0"/>
                  </a:lnTo>
                  <a:lnTo>
                    <a:pt x="357" y="428"/>
                  </a:lnTo>
                  <a:lnTo>
                    <a:pt x="0" y="764"/>
                  </a:lnTo>
                </a:path>
              </a:pathLst>
            </a:custGeom>
            <a:solidFill>
              <a:srgbClr val="87A2DD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108" name="Freeform 375">
              <a:extLst>
                <a:ext uri="{FF2B5EF4-FFF2-40B4-BE49-F238E27FC236}">
                  <a16:creationId xmlns:a16="http://schemas.microsoft.com/office/drawing/2014/main" id="{F73C3E93-932E-447C-8070-41A192F1B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119"/>
              <a:ext cx="747" cy="158"/>
            </a:xfrm>
            <a:custGeom>
              <a:avLst/>
              <a:gdLst>
                <a:gd name="T0" fmla="*/ 0 w 868"/>
                <a:gd name="T1" fmla="*/ 77 h 191"/>
                <a:gd name="T2" fmla="*/ 306 w 868"/>
                <a:gd name="T3" fmla="*/ 0 h 191"/>
                <a:gd name="T4" fmla="*/ 746 w 868"/>
                <a:gd name="T5" fmla="*/ 38 h 191"/>
                <a:gd name="T6" fmla="*/ 438 w 868"/>
                <a:gd name="T7" fmla="*/ 157 h 191"/>
                <a:gd name="T8" fmla="*/ 0 w 868"/>
                <a:gd name="T9" fmla="*/ 77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8" h="191">
                  <a:moveTo>
                    <a:pt x="0" y="93"/>
                  </a:moveTo>
                  <a:lnTo>
                    <a:pt x="355" y="0"/>
                  </a:lnTo>
                  <a:lnTo>
                    <a:pt x="867" y="46"/>
                  </a:lnTo>
                  <a:lnTo>
                    <a:pt x="509" y="190"/>
                  </a:lnTo>
                  <a:lnTo>
                    <a:pt x="0" y="93"/>
                  </a:lnTo>
                </a:path>
              </a:pathLst>
            </a:custGeom>
            <a:solidFill>
              <a:srgbClr val="C2D0EE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</p:grpSp>
      <p:grpSp>
        <p:nvGrpSpPr>
          <p:cNvPr id="93" name="Group 376">
            <a:extLst>
              <a:ext uri="{FF2B5EF4-FFF2-40B4-BE49-F238E27FC236}">
                <a16:creationId xmlns:a16="http://schemas.microsoft.com/office/drawing/2014/main" id="{3385D653-C7C4-4582-9D34-1B9F60CB9A07}"/>
              </a:ext>
            </a:extLst>
          </p:cNvPr>
          <p:cNvGrpSpPr>
            <a:grpSpLocks/>
          </p:cNvGrpSpPr>
          <p:nvPr/>
        </p:nvGrpSpPr>
        <p:grpSpPr bwMode="auto">
          <a:xfrm>
            <a:off x="395481" y="2469708"/>
            <a:ext cx="2731250" cy="535957"/>
            <a:chOff x="3976" y="119"/>
            <a:chExt cx="747" cy="660"/>
          </a:xfrm>
        </p:grpSpPr>
        <p:sp>
          <p:nvSpPr>
            <p:cNvPr id="103" name="Freeform 377">
              <a:extLst>
                <a:ext uri="{FF2B5EF4-FFF2-40B4-BE49-F238E27FC236}">
                  <a16:creationId xmlns:a16="http://schemas.microsoft.com/office/drawing/2014/main" id="{CFC7689A-3F0C-4E86-9D98-87DA52027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195"/>
              <a:ext cx="440" cy="584"/>
            </a:xfrm>
            <a:custGeom>
              <a:avLst/>
              <a:gdLst>
                <a:gd name="T0" fmla="*/ 0 w 511"/>
                <a:gd name="T1" fmla="*/ 0 h 710"/>
                <a:gd name="T2" fmla="*/ 0 w 511"/>
                <a:gd name="T3" fmla="*/ 427 h 710"/>
                <a:gd name="T4" fmla="*/ 439 w 511"/>
                <a:gd name="T5" fmla="*/ 583 h 710"/>
                <a:gd name="T6" fmla="*/ 439 w 511"/>
                <a:gd name="T7" fmla="*/ 76 h 710"/>
                <a:gd name="T8" fmla="*/ 0 w 511"/>
                <a:gd name="T9" fmla="*/ 0 h 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1" h="710">
                  <a:moveTo>
                    <a:pt x="0" y="0"/>
                  </a:moveTo>
                  <a:lnTo>
                    <a:pt x="0" y="519"/>
                  </a:lnTo>
                  <a:lnTo>
                    <a:pt x="510" y="709"/>
                  </a:lnTo>
                  <a:lnTo>
                    <a:pt x="510" y="93"/>
                  </a:lnTo>
                  <a:lnTo>
                    <a:pt x="0" y="0"/>
                  </a:lnTo>
                </a:path>
              </a:pathLst>
            </a:custGeom>
            <a:solidFill>
              <a:srgbClr val="E4EAF8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104" name="Freeform 378">
              <a:extLst>
                <a:ext uri="{FF2B5EF4-FFF2-40B4-BE49-F238E27FC236}">
                  <a16:creationId xmlns:a16="http://schemas.microsoft.com/office/drawing/2014/main" id="{696EBA19-D3DE-457D-852C-51289A301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50"/>
              <a:ext cx="307" cy="629"/>
            </a:xfrm>
            <a:custGeom>
              <a:avLst/>
              <a:gdLst>
                <a:gd name="T0" fmla="*/ 0 w 358"/>
                <a:gd name="T1" fmla="*/ 628 h 765"/>
                <a:gd name="T2" fmla="*/ 0 w 358"/>
                <a:gd name="T3" fmla="*/ 117 h 765"/>
                <a:gd name="T4" fmla="*/ 306 w 358"/>
                <a:gd name="T5" fmla="*/ 0 h 765"/>
                <a:gd name="T6" fmla="*/ 306 w 358"/>
                <a:gd name="T7" fmla="*/ 352 h 765"/>
                <a:gd name="T8" fmla="*/ 0 w 358"/>
                <a:gd name="T9" fmla="*/ 628 h 7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8" h="765">
                  <a:moveTo>
                    <a:pt x="0" y="764"/>
                  </a:moveTo>
                  <a:lnTo>
                    <a:pt x="0" y="142"/>
                  </a:lnTo>
                  <a:lnTo>
                    <a:pt x="357" y="0"/>
                  </a:lnTo>
                  <a:lnTo>
                    <a:pt x="357" y="428"/>
                  </a:lnTo>
                  <a:lnTo>
                    <a:pt x="0" y="764"/>
                  </a:lnTo>
                </a:path>
              </a:pathLst>
            </a:custGeom>
            <a:solidFill>
              <a:srgbClr val="87A2DD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105" name="Freeform 379">
              <a:extLst>
                <a:ext uri="{FF2B5EF4-FFF2-40B4-BE49-F238E27FC236}">
                  <a16:creationId xmlns:a16="http://schemas.microsoft.com/office/drawing/2014/main" id="{0CB134EA-141E-45EA-8C04-289217CA5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119"/>
              <a:ext cx="747" cy="158"/>
            </a:xfrm>
            <a:custGeom>
              <a:avLst/>
              <a:gdLst>
                <a:gd name="T0" fmla="*/ 0 w 868"/>
                <a:gd name="T1" fmla="*/ 77 h 191"/>
                <a:gd name="T2" fmla="*/ 306 w 868"/>
                <a:gd name="T3" fmla="*/ 0 h 191"/>
                <a:gd name="T4" fmla="*/ 746 w 868"/>
                <a:gd name="T5" fmla="*/ 38 h 191"/>
                <a:gd name="T6" fmla="*/ 438 w 868"/>
                <a:gd name="T7" fmla="*/ 157 h 191"/>
                <a:gd name="T8" fmla="*/ 0 w 868"/>
                <a:gd name="T9" fmla="*/ 77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8" h="191">
                  <a:moveTo>
                    <a:pt x="0" y="93"/>
                  </a:moveTo>
                  <a:lnTo>
                    <a:pt x="355" y="0"/>
                  </a:lnTo>
                  <a:lnTo>
                    <a:pt x="867" y="46"/>
                  </a:lnTo>
                  <a:lnTo>
                    <a:pt x="509" y="190"/>
                  </a:lnTo>
                  <a:lnTo>
                    <a:pt x="0" y="93"/>
                  </a:lnTo>
                </a:path>
              </a:pathLst>
            </a:custGeom>
            <a:solidFill>
              <a:srgbClr val="C2D0EE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</p:grpSp>
      <p:grpSp>
        <p:nvGrpSpPr>
          <p:cNvPr id="94" name="Group 371">
            <a:extLst>
              <a:ext uri="{FF2B5EF4-FFF2-40B4-BE49-F238E27FC236}">
                <a16:creationId xmlns:a16="http://schemas.microsoft.com/office/drawing/2014/main" id="{7CD3717D-6221-4116-AE33-54DC2322947F}"/>
              </a:ext>
            </a:extLst>
          </p:cNvPr>
          <p:cNvGrpSpPr>
            <a:grpSpLocks/>
          </p:cNvGrpSpPr>
          <p:nvPr/>
        </p:nvGrpSpPr>
        <p:grpSpPr bwMode="auto">
          <a:xfrm>
            <a:off x="8882289" y="2450020"/>
            <a:ext cx="2924649" cy="535957"/>
            <a:chOff x="3976" y="119"/>
            <a:chExt cx="747" cy="660"/>
          </a:xfrm>
        </p:grpSpPr>
        <p:sp>
          <p:nvSpPr>
            <p:cNvPr id="100" name="Freeform 368">
              <a:extLst>
                <a:ext uri="{FF2B5EF4-FFF2-40B4-BE49-F238E27FC236}">
                  <a16:creationId xmlns:a16="http://schemas.microsoft.com/office/drawing/2014/main" id="{5956AF97-7599-4FF6-A64E-F5A64A1B8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195"/>
              <a:ext cx="440" cy="584"/>
            </a:xfrm>
            <a:custGeom>
              <a:avLst/>
              <a:gdLst>
                <a:gd name="T0" fmla="*/ 0 w 511"/>
                <a:gd name="T1" fmla="*/ 0 h 710"/>
                <a:gd name="T2" fmla="*/ 0 w 511"/>
                <a:gd name="T3" fmla="*/ 427 h 710"/>
                <a:gd name="T4" fmla="*/ 439 w 511"/>
                <a:gd name="T5" fmla="*/ 583 h 710"/>
                <a:gd name="T6" fmla="*/ 439 w 511"/>
                <a:gd name="T7" fmla="*/ 76 h 710"/>
                <a:gd name="T8" fmla="*/ 0 w 511"/>
                <a:gd name="T9" fmla="*/ 0 h 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1" h="710">
                  <a:moveTo>
                    <a:pt x="0" y="0"/>
                  </a:moveTo>
                  <a:lnTo>
                    <a:pt x="0" y="519"/>
                  </a:lnTo>
                  <a:lnTo>
                    <a:pt x="510" y="709"/>
                  </a:lnTo>
                  <a:lnTo>
                    <a:pt x="510" y="93"/>
                  </a:lnTo>
                  <a:lnTo>
                    <a:pt x="0" y="0"/>
                  </a:lnTo>
                </a:path>
              </a:pathLst>
            </a:custGeom>
            <a:solidFill>
              <a:srgbClr val="E4EAF8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101" name="Freeform 369">
              <a:extLst>
                <a:ext uri="{FF2B5EF4-FFF2-40B4-BE49-F238E27FC236}">
                  <a16:creationId xmlns:a16="http://schemas.microsoft.com/office/drawing/2014/main" id="{BB97480B-BDF6-4A44-9595-7782811B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50"/>
              <a:ext cx="307" cy="629"/>
            </a:xfrm>
            <a:custGeom>
              <a:avLst/>
              <a:gdLst>
                <a:gd name="T0" fmla="*/ 0 w 358"/>
                <a:gd name="T1" fmla="*/ 628 h 765"/>
                <a:gd name="T2" fmla="*/ 0 w 358"/>
                <a:gd name="T3" fmla="*/ 117 h 765"/>
                <a:gd name="T4" fmla="*/ 306 w 358"/>
                <a:gd name="T5" fmla="*/ 0 h 765"/>
                <a:gd name="T6" fmla="*/ 306 w 358"/>
                <a:gd name="T7" fmla="*/ 352 h 765"/>
                <a:gd name="T8" fmla="*/ 0 w 358"/>
                <a:gd name="T9" fmla="*/ 628 h 7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8" h="765">
                  <a:moveTo>
                    <a:pt x="0" y="764"/>
                  </a:moveTo>
                  <a:lnTo>
                    <a:pt x="0" y="142"/>
                  </a:lnTo>
                  <a:lnTo>
                    <a:pt x="357" y="0"/>
                  </a:lnTo>
                  <a:lnTo>
                    <a:pt x="357" y="428"/>
                  </a:lnTo>
                  <a:lnTo>
                    <a:pt x="0" y="764"/>
                  </a:lnTo>
                </a:path>
              </a:pathLst>
            </a:custGeom>
            <a:solidFill>
              <a:srgbClr val="87A2DD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102" name="Freeform 370">
              <a:extLst>
                <a:ext uri="{FF2B5EF4-FFF2-40B4-BE49-F238E27FC236}">
                  <a16:creationId xmlns:a16="http://schemas.microsoft.com/office/drawing/2014/main" id="{BC42BA9E-7447-41D3-BFA7-0B2F9A648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119"/>
              <a:ext cx="747" cy="158"/>
            </a:xfrm>
            <a:custGeom>
              <a:avLst/>
              <a:gdLst>
                <a:gd name="T0" fmla="*/ 0 w 868"/>
                <a:gd name="T1" fmla="*/ 77 h 191"/>
                <a:gd name="T2" fmla="*/ 306 w 868"/>
                <a:gd name="T3" fmla="*/ 0 h 191"/>
                <a:gd name="T4" fmla="*/ 746 w 868"/>
                <a:gd name="T5" fmla="*/ 38 h 191"/>
                <a:gd name="T6" fmla="*/ 438 w 868"/>
                <a:gd name="T7" fmla="*/ 157 h 191"/>
                <a:gd name="T8" fmla="*/ 0 w 868"/>
                <a:gd name="T9" fmla="*/ 77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8" h="191">
                  <a:moveTo>
                    <a:pt x="0" y="93"/>
                  </a:moveTo>
                  <a:lnTo>
                    <a:pt x="355" y="0"/>
                  </a:lnTo>
                  <a:lnTo>
                    <a:pt x="867" y="46"/>
                  </a:lnTo>
                  <a:lnTo>
                    <a:pt x="509" y="190"/>
                  </a:lnTo>
                  <a:lnTo>
                    <a:pt x="0" y="93"/>
                  </a:lnTo>
                </a:path>
              </a:pathLst>
            </a:custGeom>
            <a:solidFill>
              <a:srgbClr val="C2D0EE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</p:grpSp>
      <p:sp>
        <p:nvSpPr>
          <p:cNvPr id="95" name="AutoShape 309">
            <a:extLst>
              <a:ext uri="{FF2B5EF4-FFF2-40B4-BE49-F238E27FC236}">
                <a16:creationId xmlns:a16="http://schemas.microsoft.com/office/drawing/2014/main" id="{9843D2FF-CA96-4DA5-9EE6-ADB2693EB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9597" y="2472647"/>
            <a:ext cx="3094413" cy="475535"/>
          </a:xfrm>
          <a:prstGeom prst="cube">
            <a:avLst>
              <a:gd name="adj" fmla="val 110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다음_Regular" pitchFamily="2" charset="-127"/>
                <a:ea typeface="다음_Regular" pitchFamily="2" charset="-127"/>
                <a:cs typeface="+mn-cs"/>
              </a:rPr>
              <a:t>Learn</a:t>
            </a:r>
          </a:p>
        </p:txBody>
      </p:sp>
      <p:sp>
        <p:nvSpPr>
          <p:cNvPr id="96" name="AutoShape 310">
            <a:extLst>
              <a:ext uri="{FF2B5EF4-FFF2-40B4-BE49-F238E27FC236}">
                <a16:creationId xmlns:a16="http://schemas.microsoft.com/office/drawing/2014/main" id="{216DD32D-4FB3-444E-AC53-966C1CFAA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871" y="2453377"/>
            <a:ext cx="3094413" cy="475535"/>
          </a:xfrm>
          <a:prstGeom prst="cube">
            <a:avLst>
              <a:gd name="adj" fmla="val 1254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다음_Regular" pitchFamily="2" charset="-127"/>
                <a:ea typeface="다음_Regular" pitchFamily="2" charset="-127"/>
                <a:cs typeface="+mn-cs"/>
              </a:rPr>
              <a:t>Perform</a:t>
            </a:r>
          </a:p>
        </p:txBody>
      </p:sp>
      <p:sp>
        <p:nvSpPr>
          <p:cNvPr id="97" name="AutoShape 311">
            <a:extLst>
              <a:ext uri="{FF2B5EF4-FFF2-40B4-BE49-F238E27FC236}">
                <a16:creationId xmlns:a16="http://schemas.microsoft.com/office/drawing/2014/main" id="{BEC9FE7D-7CE1-41D0-BB38-D01FD0274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576" y="2453377"/>
            <a:ext cx="3094413" cy="475535"/>
          </a:xfrm>
          <a:prstGeom prst="cube">
            <a:avLst>
              <a:gd name="adj" fmla="val 110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다음_Regular" pitchFamily="2" charset="-127"/>
                <a:ea typeface="다음_Regular" pitchFamily="2" charset="-127"/>
                <a:cs typeface="+mn-cs"/>
              </a:rPr>
              <a:t>Succeed</a:t>
            </a:r>
          </a:p>
        </p:txBody>
      </p:sp>
      <p:pic>
        <p:nvPicPr>
          <p:cNvPr id="127" name="그림 126">
            <a:extLst>
              <a:ext uri="{FF2B5EF4-FFF2-40B4-BE49-F238E27FC236}">
                <a16:creationId xmlns:a16="http://schemas.microsoft.com/office/drawing/2014/main" id="{0F8539B8-3D3E-4138-89AB-DCF529B72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91" y="3411631"/>
            <a:ext cx="2813520" cy="2639350"/>
          </a:xfrm>
          <a:prstGeom prst="rect">
            <a:avLst/>
          </a:prstGeom>
        </p:spPr>
      </p:pic>
      <p:pic>
        <p:nvPicPr>
          <p:cNvPr id="129" name="그림 128">
            <a:extLst>
              <a:ext uri="{FF2B5EF4-FFF2-40B4-BE49-F238E27FC236}">
                <a16:creationId xmlns:a16="http://schemas.microsoft.com/office/drawing/2014/main" id="{EF0CBBBE-E6A2-4317-A4EA-1F6F3618A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27" y="3727600"/>
            <a:ext cx="2629927" cy="2411978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F4329F31-F60B-42AE-BE78-38132874B9A4}"/>
              </a:ext>
            </a:extLst>
          </p:cNvPr>
          <p:cNvSpPr txBox="1"/>
          <p:nvPr/>
        </p:nvSpPr>
        <p:spPr>
          <a:xfrm>
            <a:off x="1836075" y="6470477"/>
            <a:ext cx="86759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Peterson, Brent. (2004). Unpublished paper from Apollo Consulting Group. University of Phoenix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905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/>
      <p:bldP spid="80" grpId="0" animBg="1"/>
      <p:bldP spid="82" grpId="0"/>
      <p:bldP spid="84" grpId="0" animBg="1"/>
      <p:bldP spid="86" grpId="0"/>
      <p:bldP spid="88" grpId="0" animBg="1"/>
      <p:bldP spid="90" grpId="0" animBg="1"/>
      <p:bldP spid="95" grpId="0"/>
      <p:bldP spid="96" grpId="0"/>
      <p:bldP spid="97" grpId="0"/>
      <p:bldP spid="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6">
            <a:extLst>
              <a:ext uri="{FF2B5EF4-FFF2-40B4-BE49-F238E27FC236}">
                <a16:creationId xmlns:a16="http://schemas.microsoft.com/office/drawing/2014/main" id="{2F986D70-F4BF-43BD-BAF7-D64B54AF5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277" y="6457102"/>
            <a:ext cx="65237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다음_Regular" pitchFamily="2" charset="-127"/>
                <a:ea typeface="다음_Regular" pitchFamily="2" charset="-127"/>
                <a:cs typeface="+mn-cs"/>
              </a:rPr>
              <a:t>Samsung Multi-Campus</a:t>
            </a:r>
            <a:r>
              <a:rPr kumimoji="1" lang="en-US" altLang="ko-KR" sz="1100" dirty="0">
                <a:solidFill>
                  <a:srgbClr val="060606"/>
                </a:solidFill>
                <a:latin typeface="다음_Regular" pitchFamily="2" charset="-127"/>
                <a:ea typeface="다음_Regular" pitchFamily="2" charset="-127"/>
              </a:rPr>
              <a:t> [</a:t>
            </a:r>
            <a:r>
              <a:rPr kumimoji="1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다음_Regular" pitchFamily="2" charset="-127"/>
                <a:ea typeface="다음_Regular" pitchFamily="2" charset="-127"/>
                <a:cs typeface="+mn-cs"/>
              </a:rPr>
              <a:t>20 Korean Major</a:t>
            </a:r>
            <a:r>
              <a:rPr kumimoji="1" lang="en-US" altLang="ko-KR" sz="1100" b="0" i="0" u="none" strike="noStrike" kern="1200" cap="none" spc="0" normalizeH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다음_Regular" pitchFamily="2" charset="-127"/>
                <a:ea typeface="다음_Regular" pitchFamily="2" charset="-127"/>
                <a:cs typeface="+mn-cs"/>
              </a:rPr>
              <a:t> Companies, 2015]</a:t>
            </a:r>
            <a:endParaRPr kumimoji="1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다음_Regular" pitchFamily="2" charset="-127"/>
              <a:ea typeface="다음_Regular" pitchFamily="2" charset="-127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B2970B-1981-432E-BDEF-C83B26241F5A}"/>
              </a:ext>
            </a:extLst>
          </p:cNvPr>
          <p:cNvSpPr txBox="1"/>
          <p:nvPr/>
        </p:nvSpPr>
        <p:spPr>
          <a:xfrm>
            <a:off x="170381" y="147003"/>
            <a:ext cx="52052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Changes  </a:t>
            </a:r>
          </a:p>
        </p:txBody>
      </p:sp>
      <p:sp>
        <p:nvSpPr>
          <p:cNvPr id="70" name="모서리가 둥근 직사각형 24">
            <a:extLst>
              <a:ext uri="{FF2B5EF4-FFF2-40B4-BE49-F238E27FC236}">
                <a16:creationId xmlns:a16="http://schemas.microsoft.com/office/drawing/2014/main" id="{0363575B-9D7B-45B7-8995-99B140E8273E}"/>
              </a:ext>
            </a:extLst>
          </p:cNvPr>
          <p:cNvSpPr/>
          <p:nvPr/>
        </p:nvSpPr>
        <p:spPr>
          <a:xfrm>
            <a:off x="209033" y="1549229"/>
            <a:ext cx="2913490" cy="727559"/>
          </a:xfrm>
          <a:prstGeom prst="roundRect">
            <a:avLst>
              <a:gd name="adj" fmla="val 10018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9FE3A41-EF70-4035-A61B-7B4049202FB0}"/>
              </a:ext>
            </a:extLst>
          </p:cNvPr>
          <p:cNvSpPr txBox="1"/>
          <p:nvPr/>
        </p:nvSpPr>
        <p:spPr bwMode="auto">
          <a:xfrm>
            <a:off x="232183" y="1607307"/>
            <a:ext cx="257555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>
                <a:solidFill>
                  <a:prstClr val="black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Training Director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dirty="0">
                <a:solidFill>
                  <a:prstClr val="black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Tactics /Safe operation</a:t>
            </a:r>
            <a:endParaRPr kumimoji="1" lang="ko-KR" altLang="en-US" sz="1600" dirty="0">
              <a:solidFill>
                <a:prstClr val="black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72" name="모서리가 둥근 직사각형 24">
            <a:extLst>
              <a:ext uri="{FF2B5EF4-FFF2-40B4-BE49-F238E27FC236}">
                <a16:creationId xmlns:a16="http://schemas.microsoft.com/office/drawing/2014/main" id="{9EECF06C-917D-424F-89F3-2034CA48AC51}"/>
              </a:ext>
            </a:extLst>
          </p:cNvPr>
          <p:cNvSpPr/>
          <p:nvPr/>
        </p:nvSpPr>
        <p:spPr>
          <a:xfrm>
            <a:off x="4180863" y="1549229"/>
            <a:ext cx="3419858" cy="727559"/>
          </a:xfrm>
          <a:prstGeom prst="roundRect">
            <a:avLst>
              <a:gd name="adj" fmla="val 10018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7E1E097-9F2F-4210-8B64-6E72B32B58BF}"/>
              </a:ext>
            </a:extLst>
          </p:cNvPr>
          <p:cNvSpPr txBox="1"/>
          <p:nvPr/>
        </p:nvSpPr>
        <p:spPr bwMode="auto">
          <a:xfrm>
            <a:off x="4197522" y="1607307"/>
            <a:ext cx="3515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rPr>
              <a:t>CLO </a:t>
            </a: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rPr>
              <a:t>Chief Learning Officer</a:t>
            </a:r>
            <a:endParaRPr kumimoji="1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dirty="0">
                <a:solidFill>
                  <a:prstClr val="black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Strategy / HRD-Performance</a:t>
            </a:r>
            <a:endParaRPr kumimoji="1" lang="ko-KR" altLang="en-US" sz="1600" dirty="0">
              <a:solidFill>
                <a:prstClr val="black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74" name="모서리가 둥근 직사각형 24">
            <a:extLst>
              <a:ext uri="{FF2B5EF4-FFF2-40B4-BE49-F238E27FC236}">
                <a16:creationId xmlns:a16="http://schemas.microsoft.com/office/drawing/2014/main" id="{2978D0A3-AFBA-4334-9BFC-571E39CEA6C6}"/>
              </a:ext>
            </a:extLst>
          </p:cNvPr>
          <p:cNvSpPr/>
          <p:nvPr/>
        </p:nvSpPr>
        <p:spPr>
          <a:xfrm>
            <a:off x="8647424" y="1549229"/>
            <a:ext cx="3188472" cy="727559"/>
          </a:xfrm>
          <a:prstGeom prst="roundRect">
            <a:avLst>
              <a:gd name="adj" fmla="val 10018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7B877E-E506-4F1F-BF4A-BF158216CD1E}"/>
              </a:ext>
            </a:extLst>
          </p:cNvPr>
          <p:cNvSpPr txBox="1"/>
          <p:nvPr/>
        </p:nvSpPr>
        <p:spPr bwMode="auto">
          <a:xfrm>
            <a:off x="8670573" y="1607307"/>
            <a:ext cx="32779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rPr>
              <a:t>CKO </a:t>
            </a: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rPr>
              <a:t>Chief Knowledge Officer</a:t>
            </a:r>
            <a:endParaRPr kumimoji="1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dirty="0">
                <a:solidFill>
                  <a:prstClr val="black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Transition / Innovation</a:t>
            </a:r>
            <a:endParaRPr kumimoji="1" lang="ko-KR" altLang="en-US" sz="1600" dirty="0">
              <a:solidFill>
                <a:prstClr val="black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76" name="오른쪽 화살표 3">
            <a:extLst>
              <a:ext uri="{FF2B5EF4-FFF2-40B4-BE49-F238E27FC236}">
                <a16:creationId xmlns:a16="http://schemas.microsoft.com/office/drawing/2014/main" id="{A77315BF-634F-47F0-A2C3-DA72A8728375}"/>
              </a:ext>
            </a:extLst>
          </p:cNvPr>
          <p:cNvSpPr/>
          <p:nvPr/>
        </p:nvSpPr>
        <p:spPr>
          <a:xfrm>
            <a:off x="3296067" y="1653272"/>
            <a:ext cx="558378" cy="623516"/>
          </a:xfrm>
          <a:prstGeom prst="rightArrow">
            <a:avLst>
              <a:gd name="adj1" fmla="val 50000"/>
              <a:gd name="adj2" fmla="val 42411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+mn-cs"/>
            </a:endParaRPr>
          </a:p>
        </p:txBody>
      </p:sp>
      <p:sp>
        <p:nvSpPr>
          <p:cNvPr id="77" name="오른쪽 화살표 3">
            <a:extLst>
              <a:ext uri="{FF2B5EF4-FFF2-40B4-BE49-F238E27FC236}">
                <a16:creationId xmlns:a16="http://schemas.microsoft.com/office/drawing/2014/main" id="{5A697E29-8AAE-4AFE-B114-D9D2A2868902}"/>
              </a:ext>
            </a:extLst>
          </p:cNvPr>
          <p:cNvSpPr/>
          <p:nvPr/>
        </p:nvSpPr>
        <p:spPr>
          <a:xfrm>
            <a:off x="7769117" y="1653272"/>
            <a:ext cx="558378" cy="623516"/>
          </a:xfrm>
          <a:prstGeom prst="rightArrow">
            <a:avLst>
              <a:gd name="adj1" fmla="val 50000"/>
              <a:gd name="adj2" fmla="val 42411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+mn-cs"/>
            </a:endParaRPr>
          </a:p>
        </p:txBody>
      </p:sp>
      <p:grpSp>
        <p:nvGrpSpPr>
          <p:cNvPr id="78" name="Group 372">
            <a:extLst>
              <a:ext uri="{FF2B5EF4-FFF2-40B4-BE49-F238E27FC236}">
                <a16:creationId xmlns:a16="http://schemas.microsoft.com/office/drawing/2014/main" id="{E0181486-B70F-4697-9552-47B1F56596FB}"/>
              </a:ext>
            </a:extLst>
          </p:cNvPr>
          <p:cNvGrpSpPr>
            <a:grpSpLocks/>
          </p:cNvGrpSpPr>
          <p:nvPr/>
        </p:nvGrpSpPr>
        <p:grpSpPr bwMode="auto">
          <a:xfrm>
            <a:off x="4498349" y="2450020"/>
            <a:ext cx="2888118" cy="535957"/>
            <a:chOff x="3976" y="119"/>
            <a:chExt cx="747" cy="660"/>
          </a:xfrm>
        </p:grpSpPr>
        <p:sp>
          <p:nvSpPr>
            <p:cNvPr id="79" name="Freeform 373">
              <a:extLst>
                <a:ext uri="{FF2B5EF4-FFF2-40B4-BE49-F238E27FC236}">
                  <a16:creationId xmlns:a16="http://schemas.microsoft.com/office/drawing/2014/main" id="{06979EA9-7A91-4F2B-B6E5-CE3BCEEEE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195"/>
              <a:ext cx="440" cy="584"/>
            </a:xfrm>
            <a:custGeom>
              <a:avLst/>
              <a:gdLst>
                <a:gd name="T0" fmla="*/ 0 w 511"/>
                <a:gd name="T1" fmla="*/ 0 h 710"/>
                <a:gd name="T2" fmla="*/ 0 w 511"/>
                <a:gd name="T3" fmla="*/ 427 h 710"/>
                <a:gd name="T4" fmla="*/ 439 w 511"/>
                <a:gd name="T5" fmla="*/ 583 h 710"/>
                <a:gd name="T6" fmla="*/ 439 w 511"/>
                <a:gd name="T7" fmla="*/ 76 h 710"/>
                <a:gd name="T8" fmla="*/ 0 w 511"/>
                <a:gd name="T9" fmla="*/ 0 h 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1" h="710">
                  <a:moveTo>
                    <a:pt x="0" y="0"/>
                  </a:moveTo>
                  <a:lnTo>
                    <a:pt x="0" y="519"/>
                  </a:lnTo>
                  <a:lnTo>
                    <a:pt x="510" y="709"/>
                  </a:lnTo>
                  <a:lnTo>
                    <a:pt x="510" y="93"/>
                  </a:lnTo>
                  <a:lnTo>
                    <a:pt x="0" y="0"/>
                  </a:lnTo>
                </a:path>
              </a:pathLst>
            </a:custGeom>
            <a:solidFill>
              <a:srgbClr val="E4EAF8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80" name="Freeform 374">
              <a:extLst>
                <a:ext uri="{FF2B5EF4-FFF2-40B4-BE49-F238E27FC236}">
                  <a16:creationId xmlns:a16="http://schemas.microsoft.com/office/drawing/2014/main" id="{5B60140B-551E-4C9F-A195-C520E7CDD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50"/>
              <a:ext cx="307" cy="629"/>
            </a:xfrm>
            <a:custGeom>
              <a:avLst/>
              <a:gdLst>
                <a:gd name="T0" fmla="*/ 0 w 358"/>
                <a:gd name="T1" fmla="*/ 628 h 765"/>
                <a:gd name="T2" fmla="*/ 0 w 358"/>
                <a:gd name="T3" fmla="*/ 117 h 765"/>
                <a:gd name="T4" fmla="*/ 306 w 358"/>
                <a:gd name="T5" fmla="*/ 0 h 765"/>
                <a:gd name="T6" fmla="*/ 306 w 358"/>
                <a:gd name="T7" fmla="*/ 352 h 765"/>
                <a:gd name="T8" fmla="*/ 0 w 358"/>
                <a:gd name="T9" fmla="*/ 628 h 7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8" h="765">
                  <a:moveTo>
                    <a:pt x="0" y="764"/>
                  </a:moveTo>
                  <a:lnTo>
                    <a:pt x="0" y="142"/>
                  </a:lnTo>
                  <a:lnTo>
                    <a:pt x="357" y="0"/>
                  </a:lnTo>
                  <a:lnTo>
                    <a:pt x="357" y="428"/>
                  </a:lnTo>
                  <a:lnTo>
                    <a:pt x="0" y="764"/>
                  </a:lnTo>
                </a:path>
              </a:pathLst>
            </a:custGeom>
            <a:solidFill>
              <a:srgbClr val="87A2DD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81" name="Freeform 375">
              <a:extLst>
                <a:ext uri="{FF2B5EF4-FFF2-40B4-BE49-F238E27FC236}">
                  <a16:creationId xmlns:a16="http://schemas.microsoft.com/office/drawing/2014/main" id="{FF09CDE3-6112-4A2D-9FBB-4842126BE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119"/>
              <a:ext cx="747" cy="158"/>
            </a:xfrm>
            <a:custGeom>
              <a:avLst/>
              <a:gdLst>
                <a:gd name="T0" fmla="*/ 0 w 868"/>
                <a:gd name="T1" fmla="*/ 77 h 191"/>
                <a:gd name="T2" fmla="*/ 306 w 868"/>
                <a:gd name="T3" fmla="*/ 0 h 191"/>
                <a:gd name="T4" fmla="*/ 746 w 868"/>
                <a:gd name="T5" fmla="*/ 38 h 191"/>
                <a:gd name="T6" fmla="*/ 438 w 868"/>
                <a:gd name="T7" fmla="*/ 157 h 191"/>
                <a:gd name="T8" fmla="*/ 0 w 868"/>
                <a:gd name="T9" fmla="*/ 77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8" h="191">
                  <a:moveTo>
                    <a:pt x="0" y="93"/>
                  </a:moveTo>
                  <a:lnTo>
                    <a:pt x="355" y="0"/>
                  </a:lnTo>
                  <a:lnTo>
                    <a:pt x="867" y="46"/>
                  </a:lnTo>
                  <a:lnTo>
                    <a:pt x="509" y="190"/>
                  </a:lnTo>
                  <a:lnTo>
                    <a:pt x="0" y="93"/>
                  </a:lnTo>
                </a:path>
              </a:pathLst>
            </a:custGeom>
            <a:solidFill>
              <a:srgbClr val="C2D0EE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</p:grpSp>
      <p:grpSp>
        <p:nvGrpSpPr>
          <p:cNvPr id="82" name="Group 376">
            <a:extLst>
              <a:ext uri="{FF2B5EF4-FFF2-40B4-BE49-F238E27FC236}">
                <a16:creationId xmlns:a16="http://schemas.microsoft.com/office/drawing/2014/main" id="{DFCF888E-398F-4ABD-9B65-876BD4EE473C}"/>
              </a:ext>
            </a:extLst>
          </p:cNvPr>
          <p:cNvGrpSpPr>
            <a:grpSpLocks/>
          </p:cNvGrpSpPr>
          <p:nvPr/>
        </p:nvGrpSpPr>
        <p:grpSpPr bwMode="auto">
          <a:xfrm>
            <a:off x="395481" y="2469708"/>
            <a:ext cx="2731250" cy="535957"/>
            <a:chOff x="3976" y="119"/>
            <a:chExt cx="747" cy="660"/>
          </a:xfrm>
        </p:grpSpPr>
        <p:sp>
          <p:nvSpPr>
            <p:cNvPr id="83" name="Freeform 377">
              <a:extLst>
                <a:ext uri="{FF2B5EF4-FFF2-40B4-BE49-F238E27FC236}">
                  <a16:creationId xmlns:a16="http://schemas.microsoft.com/office/drawing/2014/main" id="{3F0F7A86-6C4E-41D6-A6EA-299AA1969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195"/>
              <a:ext cx="440" cy="584"/>
            </a:xfrm>
            <a:custGeom>
              <a:avLst/>
              <a:gdLst>
                <a:gd name="T0" fmla="*/ 0 w 511"/>
                <a:gd name="T1" fmla="*/ 0 h 710"/>
                <a:gd name="T2" fmla="*/ 0 w 511"/>
                <a:gd name="T3" fmla="*/ 427 h 710"/>
                <a:gd name="T4" fmla="*/ 439 w 511"/>
                <a:gd name="T5" fmla="*/ 583 h 710"/>
                <a:gd name="T6" fmla="*/ 439 w 511"/>
                <a:gd name="T7" fmla="*/ 76 h 710"/>
                <a:gd name="T8" fmla="*/ 0 w 511"/>
                <a:gd name="T9" fmla="*/ 0 h 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1" h="710">
                  <a:moveTo>
                    <a:pt x="0" y="0"/>
                  </a:moveTo>
                  <a:lnTo>
                    <a:pt x="0" y="519"/>
                  </a:lnTo>
                  <a:lnTo>
                    <a:pt x="510" y="709"/>
                  </a:lnTo>
                  <a:lnTo>
                    <a:pt x="510" y="93"/>
                  </a:lnTo>
                  <a:lnTo>
                    <a:pt x="0" y="0"/>
                  </a:lnTo>
                </a:path>
              </a:pathLst>
            </a:custGeom>
            <a:solidFill>
              <a:srgbClr val="E4EAF8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84" name="Freeform 378">
              <a:extLst>
                <a:ext uri="{FF2B5EF4-FFF2-40B4-BE49-F238E27FC236}">
                  <a16:creationId xmlns:a16="http://schemas.microsoft.com/office/drawing/2014/main" id="{C6624A7E-DE7B-4041-907A-F42920000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50"/>
              <a:ext cx="307" cy="629"/>
            </a:xfrm>
            <a:custGeom>
              <a:avLst/>
              <a:gdLst>
                <a:gd name="T0" fmla="*/ 0 w 358"/>
                <a:gd name="T1" fmla="*/ 628 h 765"/>
                <a:gd name="T2" fmla="*/ 0 w 358"/>
                <a:gd name="T3" fmla="*/ 117 h 765"/>
                <a:gd name="T4" fmla="*/ 306 w 358"/>
                <a:gd name="T5" fmla="*/ 0 h 765"/>
                <a:gd name="T6" fmla="*/ 306 w 358"/>
                <a:gd name="T7" fmla="*/ 352 h 765"/>
                <a:gd name="T8" fmla="*/ 0 w 358"/>
                <a:gd name="T9" fmla="*/ 628 h 7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8" h="765">
                  <a:moveTo>
                    <a:pt x="0" y="764"/>
                  </a:moveTo>
                  <a:lnTo>
                    <a:pt x="0" y="142"/>
                  </a:lnTo>
                  <a:lnTo>
                    <a:pt x="357" y="0"/>
                  </a:lnTo>
                  <a:lnTo>
                    <a:pt x="357" y="428"/>
                  </a:lnTo>
                  <a:lnTo>
                    <a:pt x="0" y="764"/>
                  </a:lnTo>
                </a:path>
              </a:pathLst>
            </a:custGeom>
            <a:solidFill>
              <a:srgbClr val="87A2DD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85" name="Freeform 379">
              <a:extLst>
                <a:ext uri="{FF2B5EF4-FFF2-40B4-BE49-F238E27FC236}">
                  <a16:creationId xmlns:a16="http://schemas.microsoft.com/office/drawing/2014/main" id="{2A5475E4-48DC-43AB-BC3F-EEB6AC444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119"/>
              <a:ext cx="747" cy="158"/>
            </a:xfrm>
            <a:custGeom>
              <a:avLst/>
              <a:gdLst>
                <a:gd name="T0" fmla="*/ 0 w 868"/>
                <a:gd name="T1" fmla="*/ 77 h 191"/>
                <a:gd name="T2" fmla="*/ 306 w 868"/>
                <a:gd name="T3" fmla="*/ 0 h 191"/>
                <a:gd name="T4" fmla="*/ 746 w 868"/>
                <a:gd name="T5" fmla="*/ 38 h 191"/>
                <a:gd name="T6" fmla="*/ 438 w 868"/>
                <a:gd name="T7" fmla="*/ 157 h 191"/>
                <a:gd name="T8" fmla="*/ 0 w 868"/>
                <a:gd name="T9" fmla="*/ 77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8" h="191">
                  <a:moveTo>
                    <a:pt x="0" y="93"/>
                  </a:moveTo>
                  <a:lnTo>
                    <a:pt x="355" y="0"/>
                  </a:lnTo>
                  <a:lnTo>
                    <a:pt x="867" y="46"/>
                  </a:lnTo>
                  <a:lnTo>
                    <a:pt x="509" y="190"/>
                  </a:lnTo>
                  <a:lnTo>
                    <a:pt x="0" y="93"/>
                  </a:lnTo>
                </a:path>
              </a:pathLst>
            </a:custGeom>
            <a:solidFill>
              <a:srgbClr val="C2D0EE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</p:grpSp>
      <p:grpSp>
        <p:nvGrpSpPr>
          <p:cNvPr id="86" name="Group 371">
            <a:extLst>
              <a:ext uri="{FF2B5EF4-FFF2-40B4-BE49-F238E27FC236}">
                <a16:creationId xmlns:a16="http://schemas.microsoft.com/office/drawing/2014/main" id="{867B4D4E-65AF-4996-BEAC-1F3610AB11C2}"/>
              </a:ext>
            </a:extLst>
          </p:cNvPr>
          <p:cNvGrpSpPr>
            <a:grpSpLocks/>
          </p:cNvGrpSpPr>
          <p:nvPr/>
        </p:nvGrpSpPr>
        <p:grpSpPr bwMode="auto">
          <a:xfrm>
            <a:off x="8882289" y="2450020"/>
            <a:ext cx="2924649" cy="535957"/>
            <a:chOff x="3976" y="119"/>
            <a:chExt cx="747" cy="660"/>
          </a:xfrm>
        </p:grpSpPr>
        <p:sp>
          <p:nvSpPr>
            <p:cNvPr id="87" name="Freeform 368">
              <a:extLst>
                <a:ext uri="{FF2B5EF4-FFF2-40B4-BE49-F238E27FC236}">
                  <a16:creationId xmlns:a16="http://schemas.microsoft.com/office/drawing/2014/main" id="{5071A92E-ED15-49B6-9B76-6830F8644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195"/>
              <a:ext cx="440" cy="584"/>
            </a:xfrm>
            <a:custGeom>
              <a:avLst/>
              <a:gdLst>
                <a:gd name="T0" fmla="*/ 0 w 511"/>
                <a:gd name="T1" fmla="*/ 0 h 710"/>
                <a:gd name="T2" fmla="*/ 0 w 511"/>
                <a:gd name="T3" fmla="*/ 427 h 710"/>
                <a:gd name="T4" fmla="*/ 439 w 511"/>
                <a:gd name="T5" fmla="*/ 583 h 710"/>
                <a:gd name="T6" fmla="*/ 439 w 511"/>
                <a:gd name="T7" fmla="*/ 76 h 710"/>
                <a:gd name="T8" fmla="*/ 0 w 511"/>
                <a:gd name="T9" fmla="*/ 0 h 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1" h="710">
                  <a:moveTo>
                    <a:pt x="0" y="0"/>
                  </a:moveTo>
                  <a:lnTo>
                    <a:pt x="0" y="519"/>
                  </a:lnTo>
                  <a:lnTo>
                    <a:pt x="510" y="709"/>
                  </a:lnTo>
                  <a:lnTo>
                    <a:pt x="510" y="93"/>
                  </a:lnTo>
                  <a:lnTo>
                    <a:pt x="0" y="0"/>
                  </a:lnTo>
                </a:path>
              </a:pathLst>
            </a:custGeom>
            <a:solidFill>
              <a:srgbClr val="E4EAF8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88" name="Freeform 369">
              <a:extLst>
                <a:ext uri="{FF2B5EF4-FFF2-40B4-BE49-F238E27FC236}">
                  <a16:creationId xmlns:a16="http://schemas.microsoft.com/office/drawing/2014/main" id="{BE0B8EC5-5DD6-4757-B6FC-C6E617FAA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50"/>
              <a:ext cx="307" cy="629"/>
            </a:xfrm>
            <a:custGeom>
              <a:avLst/>
              <a:gdLst>
                <a:gd name="T0" fmla="*/ 0 w 358"/>
                <a:gd name="T1" fmla="*/ 628 h 765"/>
                <a:gd name="T2" fmla="*/ 0 w 358"/>
                <a:gd name="T3" fmla="*/ 117 h 765"/>
                <a:gd name="T4" fmla="*/ 306 w 358"/>
                <a:gd name="T5" fmla="*/ 0 h 765"/>
                <a:gd name="T6" fmla="*/ 306 w 358"/>
                <a:gd name="T7" fmla="*/ 352 h 765"/>
                <a:gd name="T8" fmla="*/ 0 w 358"/>
                <a:gd name="T9" fmla="*/ 628 h 7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8" h="765">
                  <a:moveTo>
                    <a:pt x="0" y="764"/>
                  </a:moveTo>
                  <a:lnTo>
                    <a:pt x="0" y="142"/>
                  </a:lnTo>
                  <a:lnTo>
                    <a:pt x="357" y="0"/>
                  </a:lnTo>
                  <a:lnTo>
                    <a:pt x="357" y="428"/>
                  </a:lnTo>
                  <a:lnTo>
                    <a:pt x="0" y="764"/>
                  </a:lnTo>
                </a:path>
              </a:pathLst>
            </a:custGeom>
            <a:solidFill>
              <a:srgbClr val="87A2DD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89" name="Freeform 370">
              <a:extLst>
                <a:ext uri="{FF2B5EF4-FFF2-40B4-BE49-F238E27FC236}">
                  <a16:creationId xmlns:a16="http://schemas.microsoft.com/office/drawing/2014/main" id="{9DDBC190-F821-4789-9C72-929D334D6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119"/>
              <a:ext cx="747" cy="158"/>
            </a:xfrm>
            <a:custGeom>
              <a:avLst/>
              <a:gdLst>
                <a:gd name="T0" fmla="*/ 0 w 868"/>
                <a:gd name="T1" fmla="*/ 77 h 191"/>
                <a:gd name="T2" fmla="*/ 306 w 868"/>
                <a:gd name="T3" fmla="*/ 0 h 191"/>
                <a:gd name="T4" fmla="*/ 746 w 868"/>
                <a:gd name="T5" fmla="*/ 38 h 191"/>
                <a:gd name="T6" fmla="*/ 438 w 868"/>
                <a:gd name="T7" fmla="*/ 157 h 191"/>
                <a:gd name="T8" fmla="*/ 0 w 868"/>
                <a:gd name="T9" fmla="*/ 77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8" h="191">
                  <a:moveTo>
                    <a:pt x="0" y="93"/>
                  </a:moveTo>
                  <a:lnTo>
                    <a:pt x="355" y="0"/>
                  </a:lnTo>
                  <a:lnTo>
                    <a:pt x="867" y="46"/>
                  </a:lnTo>
                  <a:lnTo>
                    <a:pt x="509" y="190"/>
                  </a:lnTo>
                  <a:lnTo>
                    <a:pt x="0" y="93"/>
                  </a:lnTo>
                </a:path>
              </a:pathLst>
            </a:custGeom>
            <a:solidFill>
              <a:srgbClr val="C2D0EE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</p:grpSp>
      <p:sp>
        <p:nvSpPr>
          <p:cNvPr id="90" name="AutoShape 309">
            <a:extLst>
              <a:ext uri="{FF2B5EF4-FFF2-40B4-BE49-F238E27FC236}">
                <a16:creationId xmlns:a16="http://schemas.microsoft.com/office/drawing/2014/main" id="{73BEC817-8FB1-422F-89C7-146C580B6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9597" y="2472647"/>
            <a:ext cx="3094413" cy="475535"/>
          </a:xfrm>
          <a:prstGeom prst="cube">
            <a:avLst>
              <a:gd name="adj" fmla="val 110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다음_Regular" pitchFamily="2" charset="-127"/>
                <a:ea typeface="다음_Regular" pitchFamily="2" charset="-127"/>
                <a:cs typeface="+mn-cs"/>
              </a:rPr>
              <a:t>Learn</a:t>
            </a:r>
          </a:p>
        </p:txBody>
      </p:sp>
      <p:sp>
        <p:nvSpPr>
          <p:cNvPr id="91" name="AutoShape 310">
            <a:extLst>
              <a:ext uri="{FF2B5EF4-FFF2-40B4-BE49-F238E27FC236}">
                <a16:creationId xmlns:a16="http://schemas.microsoft.com/office/drawing/2014/main" id="{97EED3E6-B928-4A38-9DEE-B0AF05BEF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871" y="2453377"/>
            <a:ext cx="3094413" cy="475535"/>
          </a:xfrm>
          <a:prstGeom prst="cube">
            <a:avLst>
              <a:gd name="adj" fmla="val 1254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다음_Regular" pitchFamily="2" charset="-127"/>
                <a:ea typeface="다음_Regular" pitchFamily="2" charset="-127"/>
                <a:cs typeface="+mn-cs"/>
              </a:rPr>
              <a:t>Perform</a:t>
            </a:r>
          </a:p>
        </p:txBody>
      </p:sp>
      <p:sp>
        <p:nvSpPr>
          <p:cNvPr id="92" name="AutoShape 311">
            <a:extLst>
              <a:ext uri="{FF2B5EF4-FFF2-40B4-BE49-F238E27FC236}">
                <a16:creationId xmlns:a16="http://schemas.microsoft.com/office/drawing/2014/main" id="{8A60D3A9-632B-4654-9DCE-7B500DE3D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576" y="2453377"/>
            <a:ext cx="3094413" cy="475535"/>
          </a:xfrm>
          <a:prstGeom prst="cube">
            <a:avLst>
              <a:gd name="adj" fmla="val 110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다음_Regular" pitchFamily="2" charset="-127"/>
                <a:ea typeface="다음_Regular" pitchFamily="2" charset="-127"/>
                <a:cs typeface="+mn-cs"/>
              </a:rPr>
              <a:t>Succeed</a:t>
            </a:r>
          </a:p>
        </p:txBody>
      </p:sp>
      <p:pic>
        <p:nvPicPr>
          <p:cNvPr id="94" name="그림 93">
            <a:extLst>
              <a:ext uri="{FF2B5EF4-FFF2-40B4-BE49-F238E27FC236}">
                <a16:creationId xmlns:a16="http://schemas.microsoft.com/office/drawing/2014/main" id="{EC6BCF6A-383D-4B45-9004-09DCCFD3B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36" y="3259723"/>
            <a:ext cx="4694327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직사각형 728">
            <a:extLst>
              <a:ext uri="{FF2B5EF4-FFF2-40B4-BE49-F238E27FC236}">
                <a16:creationId xmlns:a16="http://schemas.microsoft.com/office/drawing/2014/main" id="{0E5E9B09-F785-4D9D-81E9-23C9C4E64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583" y="4959492"/>
            <a:ext cx="9176186" cy="1634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002060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grpSp>
        <p:nvGrpSpPr>
          <p:cNvPr id="369" name="그룹 368">
            <a:extLst>
              <a:ext uri="{FF2B5EF4-FFF2-40B4-BE49-F238E27FC236}">
                <a16:creationId xmlns:a16="http://schemas.microsoft.com/office/drawing/2014/main" id="{A5150B66-E1BD-4917-AECD-89907D849241}"/>
              </a:ext>
            </a:extLst>
          </p:cNvPr>
          <p:cNvGrpSpPr/>
          <p:nvPr/>
        </p:nvGrpSpPr>
        <p:grpSpPr>
          <a:xfrm>
            <a:off x="765089" y="1682315"/>
            <a:ext cx="10623902" cy="588962"/>
            <a:chOff x="765089" y="1682315"/>
            <a:chExt cx="10623902" cy="588962"/>
          </a:xfrm>
        </p:grpSpPr>
        <p:sp>
          <p:nvSpPr>
            <p:cNvPr id="144" name="Rectangle 76">
              <a:extLst>
                <a:ext uri="{FF2B5EF4-FFF2-40B4-BE49-F238E27FC236}">
                  <a16:creationId xmlns:a16="http://schemas.microsoft.com/office/drawing/2014/main" id="{8678D525-C101-4F5A-BFF8-EBDA02404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945" y="1682315"/>
              <a:ext cx="9447046" cy="58896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solidFill>
                <a:srgbClr val="7030A0"/>
              </a:solidFill>
              <a:prstDash val="sysDash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grpSp>
          <p:nvGrpSpPr>
            <p:cNvPr id="368" name="그룹 367">
              <a:extLst>
                <a:ext uri="{FF2B5EF4-FFF2-40B4-BE49-F238E27FC236}">
                  <a16:creationId xmlns:a16="http://schemas.microsoft.com/office/drawing/2014/main" id="{F2579ED7-C44E-42B0-8B68-EF4C7611BF9B}"/>
                </a:ext>
              </a:extLst>
            </p:cNvPr>
            <p:cNvGrpSpPr/>
            <p:nvPr/>
          </p:nvGrpSpPr>
          <p:grpSpPr>
            <a:xfrm>
              <a:off x="765089" y="1700128"/>
              <a:ext cx="695374" cy="528637"/>
              <a:chOff x="765089" y="1700128"/>
              <a:chExt cx="695374" cy="528637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8A5F1551-A5F6-4874-B8F5-1042785D1008}"/>
                  </a:ext>
                </a:extLst>
              </p:cNvPr>
              <p:cNvSpPr/>
              <p:nvPr/>
            </p:nvSpPr>
            <p:spPr bwMode="auto">
              <a:xfrm>
                <a:off x="765089" y="1700128"/>
                <a:ext cx="695374" cy="528637"/>
              </a:xfrm>
              <a:prstGeom prst="rect">
                <a:avLst/>
              </a:prstGeom>
              <a:solidFill>
                <a:srgbClr val="BBE0E3">
                  <a:lumMod val="20000"/>
                  <a:lumOff val="80000"/>
                </a:srgbClr>
              </a:solidFill>
              <a:ln w="9525" cap="flat" cmpd="sng" algn="ctr">
                <a:solidFill>
                  <a:srgbClr val="7030A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57" name="Rectangle 631">
                <a:extLst>
                  <a:ext uri="{FF2B5EF4-FFF2-40B4-BE49-F238E27FC236}">
                    <a16:creationId xmlns:a16="http://schemas.microsoft.com/office/drawing/2014/main" id="{30DA3044-2FBC-49C8-ABFC-D4C5A0AD3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008" y="1887502"/>
                <a:ext cx="636588" cy="153888"/>
              </a:xfrm>
              <a:prstGeom prst="rect">
                <a:avLst/>
              </a:prstGeom>
              <a:noFill/>
              <a:ln w="12700" cap="flat" cmpd="sng" algn="ctr">
                <a:noFill/>
                <a:prstDash val="sysDash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Process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70D9F65-7E99-4C72-8590-F405D5AE484C}"/>
              </a:ext>
            </a:extLst>
          </p:cNvPr>
          <p:cNvSpPr txBox="1"/>
          <p:nvPr/>
        </p:nvSpPr>
        <p:spPr>
          <a:xfrm>
            <a:off x="655341" y="995378"/>
            <a:ext cx="2972909" cy="3385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Organization’s Value System 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grpSp>
        <p:nvGrpSpPr>
          <p:cNvPr id="361" name="그룹 360">
            <a:extLst>
              <a:ext uri="{FF2B5EF4-FFF2-40B4-BE49-F238E27FC236}">
                <a16:creationId xmlns:a16="http://schemas.microsoft.com/office/drawing/2014/main" id="{5E6CC344-8633-4DF6-A9D9-AC086B432390}"/>
              </a:ext>
            </a:extLst>
          </p:cNvPr>
          <p:cNvGrpSpPr/>
          <p:nvPr/>
        </p:nvGrpSpPr>
        <p:grpSpPr>
          <a:xfrm>
            <a:off x="6076952" y="958556"/>
            <a:ext cx="5627368" cy="3140123"/>
            <a:chOff x="6076952" y="958556"/>
            <a:chExt cx="5627368" cy="3140123"/>
          </a:xfrm>
        </p:grpSpPr>
        <p:cxnSp>
          <p:nvCxnSpPr>
            <p:cNvPr id="131" name="꺾인 연결선 762">
              <a:extLst>
                <a:ext uri="{FF2B5EF4-FFF2-40B4-BE49-F238E27FC236}">
                  <a16:creationId xmlns:a16="http://schemas.microsoft.com/office/drawing/2014/main" id="{0C1E4C37-F5CF-457A-874C-88682AB9B7E3}"/>
                </a:ext>
              </a:extLst>
            </p:cNvPr>
            <p:cNvCxnSpPr>
              <a:cxnSpLocks noChangeShapeType="1"/>
              <a:stCxn id="331" idx="3"/>
              <a:endCxn id="139" idx="3"/>
            </p:cNvCxnSpPr>
            <p:nvPr/>
          </p:nvCxnSpPr>
          <p:spPr bwMode="auto">
            <a:xfrm flipH="1" flipV="1">
              <a:off x="6076952" y="1202890"/>
              <a:ext cx="5627368" cy="2895789"/>
            </a:xfrm>
            <a:prstGeom prst="bentConnector3">
              <a:avLst>
                <a:gd name="adj1" fmla="val -4062"/>
              </a:avLst>
            </a:prstGeom>
            <a:noFill/>
            <a:ln w="9525" algn="ctr">
              <a:solidFill>
                <a:srgbClr val="C00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2" name="TextBox 763">
              <a:extLst>
                <a:ext uri="{FF2B5EF4-FFF2-40B4-BE49-F238E27FC236}">
                  <a16:creationId xmlns:a16="http://schemas.microsoft.com/office/drawing/2014/main" id="{DCB72C8C-49EE-4A59-9E0E-8058AEBA3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8195" y="958556"/>
              <a:ext cx="8867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Alignment</a:t>
              </a:r>
              <a:endParaRPr kumimoji="1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pic>
        <p:nvPicPr>
          <p:cNvPr id="133" name="그림 765">
            <a:extLst>
              <a:ext uri="{FF2B5EF4-FFF2-40B4-BE49-F238E27FC236}">
                <a16:creationId xmlns:a16="http://schemas.microsoft.com/office/drawing/2014/main" id="{733CB6A8-CDB6-4D9F-84E5-30E29E361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7" y="962108"/>
            <a:ext cx="512143" cy="4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B2DB98-6CDB-4C9D-AA41-FBF9C351DCAB}"/>
              </a:ext>
            </a:extLst>
          </p:cNvPr>
          <p:cNvSpPr txBox="1"/>
          <p:nvPr/>
        </p:nvSpPr>
        <p:spPr>
          <a:xfrm>
            <a:off x="134231" y="87795"/>
            <a:ext cx="4422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Strategic HRD?</a:t>
            </a:r>
          </a:p>
        </p:txBody>
      </p:sp>
      <p:grpSp>
        <p:nvGrpSpPr>
          <p:cNvPr id="360" name="그룹 359">
            <a:extLst>
              <a:ext uri="{FF2B5EF4-FFF2-40B4-BE49-F238E27FC236}">
                <a16:creationId xmlns:a16="http://schemas.microsoft.com/office/drawing/2014/main" id="{DA8970CC-A577-4C79-947C-9287B1CF1DDA}"/>
              </a:ext>
            </a:extLst>
          </p:cNvPr>
          <p:cNvGrpSpPr/>
          <p:nvPr/>
        </p:nvGrpSpPr>
        <p:grpSpPr>
          <a:xfrm>
            <a:off x="3413034" y="1033612"/>
            <a:ext cx="2663918" cy="338555"/>
            <a:chOff x="3413034" y="1033612"/>
            <a:chExt cx="2663918" cy="338555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ED5BDADF-C2A3-4C68-8FA5-FCB5EA2339CD}"/>
                </a:ext>
              </a:extLst>
            </p:cNvPr>
            <p:cNvSpPr txBox="1"/>
            <p:nvPr/>
          </p:nvSpPr>
          <p:spPr bwMode="auto">
            <a:xfrm>
              <a:off x="3413034" y="1049894"/>
              <a:ext cx="924152" cy="1061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Mission/</a:t>
              </a: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3E7B2F2-33AA-46B8-A3ED-58E80F6EC1C5}"/>
                </a:ext>
              </a:extLst>
            </p:cNvPr>
            <p:cNvSpPr txBox="1"/>
            <p:nvPr/>
          </p:nvSpPr>
          <p:spPr bwMode="auto">
            <a:xfrm>
              <a:off x="4222627" y="1052806"/>
              <a:ext cx="1325740" cy="106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Core Value/</a:t>
              </a: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9CB2C89-F1BF-4D17-AFBD-8F6309729D02}"/>
                </a:ext>
              </a:extLst>
            </p:cNvPr>
            <p:cNvSpPr txBox="1"/>
            <p:nvPr/>
          </p:nvSpPr>
          <p:spPr bwMode="auto">
            <a:xfrm>
              <a:off x="5271413" y="1052822"/>
              <a:ext cx="763351" cy="3000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 Vision</a:t>
              </a: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F23014E4-C521-4758-80F2-871C3056D333}"/>
                </a:ext>
              </a:extLst>
            </p:cNvPr>
            <p:cNvSpPr/>
            <p:nvPr/>
          </p:nvSpPr>
          <p:spPr bwMode="auto">
            <a:xfrm>
              <a:off x="3443521" y="1033612"/>
              <a:ext cx="2633431" cy="33855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</p:grpSp>
      <p:grpSp>
        <p:nvGrpSpPr>
          <p:cNvPr id="362" name="그룹 361">
            <a:extLst>
              <a:ext uri="{FF2B5EF4-FFF2-40B4-BE49-F238E27FC236}">
                <a16:creationId xmlns:a16="http://schemas.microsoft.com/office/drawing/2014/main" id="{9BDFFEED-1170-4904-BA5D-9B88F04CAA30}"/>
              </a:ext>
            </a:extLst>
          </p:cNvPr>
          <p:cNvGrpSpPr/>
          <p:nvPr/>
        </p:nvGrpSpPr>
        <p:grpSpPr>
          <a:xfrm>
            <a:off x="2006781" y="1762365"/>
            <a:ext cx="1381414" cy="450850"/>
            <a:chOff x="2006781" y="1762365"/>
            <a:chExt cx="1381414" cy="450850"/>
          </a:xfrm>
        </p:grpSpPr>
        <p:sp>
          <p:nvSpPr>
            <p:cNvPr id="145" name="AutoShape 566">
              <a:extLst>
                <a:ext uri="{FF2B5EF4-FFF2-40B4-BE49-F238E27FC236}">
                  <a16:creationId xmlns:a16="http://schemas.microsoft.com/office/drawing/2014/main" id="{92F0F454-7FED-4899-B2BB-836418655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781" y="1762365"/>
              <a:ext cx="1381414" cy="450850"/>
            </a:xfrm>
            <a:prstGeom prst="homePlate">
              <a:avLst>
                <a:gd name="adj" fmla="val 31818"/>
              </a:avLst>
            </a:prstGeom>
            <a:solidFill>
              <a:srgbClr val="FFFFFF">
                <a:lumMod val="85000"/>
              </a:srgbClr>
            </a:solidFill>
            <a:ln w="9525" cmpd="sng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146" name="Rectangle 567">
              <a:extLst>
                <a:ext uri="{FF2B5EF4-FFF2-40B4-BE49-F238E27FC236}">
                  <a16:creationId xmlns:a16="http://schemas.microsoft.com/office/drawing/2014/main" id="{A5858920-D98D-4D38-BB53-200E8D919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837" y="1832515"/>
              <a:ext cx="1299024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Job Group / Duty [Strategic</a:t>
              </a:r>
              <a:r>
                <a:rPr kumimoji="1" lang="en-US" altLang="ko-KR" sz="900" b="1" i="0" u="none" strike="noStrike" kern="1200" cap="none" spc="0" normalizeH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Placement]</a:t>
              </a:r>
              <a:endPara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63" name="그룹 362">
            <a:extLst>
              <a:ext uri="{FF2B5EF4-FFF2-40B4-BE49-F238E27FC236}">
                <a16:creationId xmlns:a16="http://schemas.microsoft.com/office/drawing/2014/main" id="{67930273-E99E-4293-A184-F808B6ABEFFC}"/>
              </a:ext>
            </a:extLst>
          </p:cNvPr>
          <p:cNvGrpSpPr/>
          <p:nvPr/>
        </p:nvGrpSpPr>
        <p:grpSpPr>
          <a:xfrm>
            <a:off x="3575469" y="1757683"/>
            <a:ext cx="1455418" cy="450850"/>
            <a:chOff x="3575469" y="1757683"/>
            <a:chExt cx="1455418" cy="450850"/>
          </a:xfrm>
        </p:grpSpPr>
        <p:sp>
          <p:nvSpPr>
            <p:cNvPr id="147" name="AutoShape 569">
              <a:extLst>
                <a:ext uri="{FF2B5EF4-FFF2-40B4-BE49-F238E27FC236}">
                  <a16:creationId xmlns:a16="http://schemas.microsoft.com/office/drawing/2014/main" id="{D648A5B7-29A8-4991-A1A6-2E8529C0B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469" y="1757683"/>
              <a:ext cx="1455418" cy="450850"/>
            </a:xfrm>
            <a:prstGeom prst="homePlate">
              <a:avLst>
                <a:gd name="adj" fmla="val 31818"/>
              </a:avLst>
            </a:prstGeom>
            <a:solidFill>
              <a:srgbClr val="FFFFFF">
                <a:lumMod val="85000"/>
              </a:srgbClr>
            </a:solidFill>
            <a:ln w="9525" cmpd="sng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148" name="Rectangle 570">
              <a:extLst>
                <a:ext uri="{FF2B5EF4-FFF2-40B4-BE49-F238E27FC236}">
                  <a16:creationId xmlns:a16="http://schemas.microsoft.com/office/drawing/2014/main" id="{49CAEE25-C2A1-40C5-B116-DCBBDCFD0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100" y="1810968"/>
              <a:ext cx="1172850" cy="383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Competency</a:t>
              </a:r>
            </a:p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900" b="1" dirty="0">
                  <a:latin typeface="나눔고딕" pitchFamily="50" charset="-127"/>
                  <a:ea typeface="나눔고딕" pitchFamily="50" charset="-127"/>
                </a:rPr>
                <a:t>Assessment</a:t>
              </a:r>
              <a:endPara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64" name="그룹 363">
            <a:extLst>
              <a:ext uri="{FF2B5EF4-FFF2-40B4-BE49-F238E27FC236}">
                <a16:creationId xmlns:a16="http://schemas.microsoft.com/office/drawing/2014/main" id="{DAE3E166-1CE9-44C4-971D-6600CCAE5ADD}"/>
              </a:ext>
            </a:extLst>
          </p:cNvPr>
          <p:cNvGrpSpPr/>
          <p:nvPr/>
        </p:nvGrpSpPr>
        <p:grpSpPr>
          <a:xfrm>
            <a:off x="5161452" y="1760714"/>
            <a:ext cx="1502699" cy="450850"/>
            <a:chOff x="5161452" y="1760714"/>
            <a:chExt cx="1502699" cy="450850"/>
          </a:xfrm>
        </p:grpSpPr>
        <p:sp>
          <p:nvSpPr>
            <p:cNvPr id="149" name="AutoShape 571">
              <a:extLst>
                <a:ext uri="{FF2B5EF4-FFF2-40B4-BE49-F238E27FC236}">
                  <a16:creationId xmlns:a16="http://schemas.microsoft.com/office/drawing/2014/main" id="{C47E2438-1EF4-494D-B8BB-0EA0C1195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452" y="1760714"/>
              <a:ext cx="1502699" cy="450850"/>
            </a:xfrm>
            <a:prstGeom prst="homePlate">
              <a:avLst>
                <a:gd name="adj" fmla="val 31818"/>
              </a:avLst>
            </a:prstGeom>
            <a:solidFill>
              <a:srgbClr val="FFFFFF">
                <a:lumMod val="85000"/>
              </a:srgbClr>
            </a:solidFill>
            <a:ln w="9525" cmpd="sng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ko-KR" altLang="ko-K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150" name="Rectangle 572">
              <a:extLst>
                <a:ext uri="{FF2B5EF4-FFF2-40B4-BE49-F238E27FC236}">
                  <a16:creationId xmlns:a16="http://schemas.microsoft.com/office/drawing/2014/main" id="{FA3B695A-3AED-4DC3-9D1A-E84F6B35F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1360" y="1876567"/>
              <a:ext cx="1172850" cy="203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Career Planning</a:t>
              </a:r>
              <a:endPara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65" name="그룹 364">
            <a:extLst>
              <a:ext uri="{FF2B5EF4-FFF2-40B4-BE49-F238E27FC236}">
                <a16:creationId xmlns:a16="http://schemas.microsoft.com/office/drawing/2014/main" id="{9EDF8F3B-51E5-42AE-9941-FB17D9BE7983}"/>
              </a:ext>
            </a:extLst>
          </p:cNvPr>
          <p:cNvGrpSpPr/>
          <p:nvPr/>
        </p:nvGrpSpPr>
        <p:grpSpPr>
          <a:xfrm>
            <a:off x="6666422" y="1758733"/>
            <a:ext cx="1619109" cy="450850"/>
            <a:chOff x="6666422" y="1758733"/>
            <a:chExt cx="1619109" cy="450850"/>
          </a:xfrm>
        </p:grpSpPr>
        <p:sp>
          <p:nvSpPr>
            <p:cNvPr id="151" name="AutoShape 573">
              <a:extLst>
                <a:ext uri="{FF2B5EF4-FFF2-40B4-BE49-F238E27FC236}">
                  <a16:creationId xmlns:a16="http://schemas.microsoft.com/office/drawing/2014/main" id="{BE127F99-E80C-4069-8D0B-948470507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7723" y="1758733"/>
              <a:ext cx="1381414" cy="450850"/>
            </a:xfrm>
            <a:prstGeom prst="homePlate">
              <a:avLst>
                <a:gd name="adj" fmla="val 31818"/>
              </a:avLst>
            </a:prstGeom>
            <a:solidFill>
              <a:srgbClr val="FFFFFF">
                <a:lumMod val="85000"/>
              </a:srgbClr>
            </a:solidFill>
            <a:ln w="9525" cmpd="sng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152" name="Rectangle 574">
              <a:extLst>
                <a:ext uri="{FF2B5EF4-FFF2-40B4-BE49-F238E27FC236}">
                  <a16:creationId xmlns:a16="http://schemas.microsoft.com/office/drawing/2014/main" id="{FF55B6A6-3775-4930-91DA-CDDA3473F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6422" y="1803173"/>
              <a:ext cx="1619109" cy="383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Competency  </a:t>
              </a:r>
            </a:p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Development Support</a:t>
              </a:r>
              <a:endPara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66" name="그룹 365">
            <a:extLst>
              <a:ext uri="{FF2B5EF4-FFF2-40B4-BE49-F238E27FC236}">
                <a16:creationId xmlns:a16="http://schemas.microsoft.com/office/drawing/2014/main" id="{92D1D9CD-DBA0-49B4-AC67-47AE3551F9AC}"/>
              </a:ext>
            </a:extLst>
          </p:cNvPr>
          <p:cNvGrpSpPr/>
          <p:nvPr/>
        </p:nvGrpSpPr>
        <p:grpSpPr>
          <a:xfrm>
            <a:off x="8297928" y="1743980"/>
            <a:ext cx="1517600" cy="450850"/>
            <a:chOff x="8297928" y="1743980"/>
            <a:chExt cx="1517600" cy="450850"/>
          </a:xfrm>
        </p:grpSpPr>
        <p:sp>
          <p:nvSpPr>
            <p:cNvPr id="153" name="AutoShape 575">
              <a:extLst>
                <a:ext uri="{FF2B5EF4-FFF2-40B4-BE49-F238E27FC236}">
                  <a16:creationId xmlns:a16="http://schemas.microsoft.com/office/drawing/2014/main" id="{5994B9AB-F135-41A4-AC57-ABD2B5336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7350" y="1743980"/>
              <a:ext cx="1381414" cy="450850"/>
            </a:xfrm>
            <a:prstGeom prst="homePlate">
              <a:avLst>
                <a:gd name="adj" fmla="val 31818"/>
              </a:avLst>
            </a:prstGeom>
            <a:solidFill>
              <a:srgbClr val="FFFFFF">
                <a:lumMod val="85000"/>
              </a:srgbClr>
            </a:solidFill>
            <a:ln w="9525" cmpd="sng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154" name="Rectangle 576">
              <a:extLst>
                <a:ext uri="{FF2B5EF4-FFF2-40B4-BE49-F238E27FC236}">
                  <a16:creationId xmlns:a16="http://schemas.microsoft.com/office/drawing/2014/main" id="{D0E534C7-68F3-4616-A084-8A5F251A6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928" y="1869739"/>
              <a:ext cx="1517600" cy="203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Development </a:t>
              </a:r>
              <a:r>
                <a:rPr lang="en-US" altLang="ko-KR" sz="900" b="1" dirty="0">
                  <a:latin typeface="나눔고딕" pitchFamily="50" charset="-127"/>
                  <a:ea typeface="나눔고딕" pitchFamily="50" charset="-127"/>
                </a:rPr>
                <a:t>Action</a:t>
              </a:r>
              <a:endPara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67" name="그룹 366">
            <a:extLst>
              <a:ext uri="{FF2B5EF4-FFF2-40B4-BE49-F238E27FC236}">
                <a16:creationId xmlns:a16="http://schemas.microsoft.com/office/drawing/2014/main" id="{5815A698-87FA-4C70-84E7-31C8FF2B8083}"/>
              </a:ext>
            </a:extLst>
          </p:cNvPr>
          <p:cNvGrpSpPr/>
          <p:nvPr/>
        </p:nvGrpSpPr>
        <p:grpSpPr>
          <a:xfrm>
            <a:off x="9699919" y="1745684"/>
            <a:ext cx="1722946" cy="450850"/>
            <a:chOff x="9699919" y="1745684"/>
            <a:chExt cx="1722946" cy="450850"/>
          </a:xfrm>
        </p:grpSpPr>
        <p:sp>
          <p:nvSpPr>
            <p:cNvPr id="155" name="AutoShape 577">
              <a:extLst>
                <a:ext uri="{FF2B5EF4-FFF2-40B4-BE49-F238E27FC236}">
                  <a16:creationId xmlns:a16="http://schemas.microsoft.com/office/drawing/2014/main" id="{35DCD524-9876-49C7-84BA-88DEFEA69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5758" y="1745684"/>
              <a:ext cx="1381414" cy="450850"/>
            </a:xfrm>
            <a:prstGeom prst="homePlate">
              <a:avLst>
                <a:gd name="adj" fmla="val 31818"/>
              </a:avLst>
            </a:prstGeom>
            <a:solidFill>
              <a:srgbClr val="FFFFFF">
                <a:lumMod val="85000"/>
              </a:srgbClr>
            </a:solidFill>
            <a:ln w="9525" cmpd="sng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156" name="Rectangle 578">
              <a:extLst>
                <a:ext uri="{FF2B5EF4-FFF2-40B4-BE49-F238E27FC236}">
                  <a16:creationId xmlns:a16="http://schemas.microsoft.com/office/drawing/2014/main" id="{E643F9CD-7002-400C-8B4E-4140A4292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9919" y="1864922"/>
              <a:ext cx="1722946" cy="203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Performance Analysis</a:t>
              </a:r>
              <a:endPara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cxnSp>
        <p:nvCxnSpPr>
          <p:cNvPr id="158" name="꺾인 연결선 690">
            <a:extLst>
              <a:ext uri="{FF2B5EF4-FFF2-40B4-BE49-F238E27FC236}">
                <a16:creationId xmlns:a16="http://schemas.microsoft.com/office/drawing/2014/main" id="{01DE3C01-871D-49C1-9AE9-B292E4E5174F}"/>
              </a:ext>
            </a:extLst>
          </p:cNvPr>
          <p:cNvCxnSpPr>
            <a:cxnSpLocks noChangeShapeType="1"/>
            <a:stCxn id="155" idx="3"/>
            <a:endCxn id="147" idx="0"/>
          </p:cNvCxnSpPr>
          <p:nvPr/>
        </p:nvCxnSpPr>
        <p:spPr bwMode="auto">
          <a:xfrm flipH="1" flipV="1">
            <a:off x="4231452" y="1757683"/>
            <a:ext cx="7055720" cy="213426"/>
          </a:xfrm>
          <a:prstGeom prst="bentConnector4">
            <a:avLst>
              <a:gd name="adj1" fmla="val -3240"/>
              <a:gd name="adj2" fmla="val 212732"/>
            </a:avLst>
          </a:prstGeom>
          <a:noFill/>
          <a:ln w="9525" algn="ctr">
            <a:solidFill>
              <a:srgbClr val="C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7" name="그룹 376">
            <a:extLst>
              <a:ext uri="{FF2B5EF4-FFF2-40B4-BE49-F238E27FC236}">
                <a16:creationId xmlns:a16="http://schemas.microsoft.com/office/drawing/2014/main" id="{FEEA5140-1F0B-4D16-B0D5-0DA604C8BEF6}"/>
              </a:ext>
            </a:extLst>
          </p:cNvPr>
          <p:cNvGrpSpPr/>
          <p:nvPr/>
        </p:nvGrpSpPr>
        <p:grpSpPr>
          <a:xfrm>
            <a:off x="683232" y="2438366"/>
            <a:ext cx="10705759" cy="579872"/>
            <a:chOff x="683232" y="2438366"/>
            <a:chExt cx="10705759" cy="579872"/>
          </a:xfrm>
        </p:grpSpPr>
        <p:grpSp>
          <p:nvGrpSpPr>
            <p:cNvPr id="370" name="그룹 369">
              <a:extLst>
                <a:ext uri="{FF2B5EF4-FFF2-40B4-BE49-F238E27FC236}">
                  <a16:creationId xmlns:a16="http://schemas.microsoft.com/office/drawing/2014/main" id="{A297DCEE-8F21-4C7F-A2FC-7FC8845B9B42}"/>
                </a:ext>
              </a:extLst>
            </p:cNvPr>
            <p:cNvGrpSpPr/>
            <p:nvPr/>
          </p:nvGrpSpPr>
          <p:grpSpPr>
            <a:xfrm>
              <a:off x="750676" y="2438366"/>
              <a:ext cx="10638315" cy="579872"/>
              <a:chOff x="750676" y="2438366"/>
              <a:chExt cx="10638315" cy="579872"/>
            </a:xfrm>
          </p:grpSpPr>
          <p:sp>
            <p:nvSpPr>
              <p:cNvPr id="169" name="직사각형 168">
                <a:extLst>
                  <a:ext uri="{FF2B5EF4-FFF2-40B4-BE49-F238E27FC236}">
                    <a16:creationId xmlns:a16="http://schemas.microsoft.com/office/drawing/2014/main" id="{5B5E4B7C-48A6-4BF3-A86B-3C0FFED7864D}"/>
                  </a:ext>
                </a:extLst>
              </p:cNvPr>
              <p:cNvSpPr/>
              <p:nvPr/>
            </p:nvSpPr>
            <p:spPr bwMode="auto">
              <a:xfrm>
                <a:off x="750676" y="2438366"/>
                <a:ext cx="703312" cy="555625"/>
              </a:xfrm>
              <a:prstGeom prst="rect">
                <a:avLst/>
              </a:prstGeom>
              <a:solidFill>
                <a:srgbClr val="BBE0E3">
                  <a:lumMod val="20000"/>
                  <a:lumOff val="80000"/>
                </a:srgbClr>
              </a:solidFill>
              <a:ln w="9525" cap="flat" cmpd="sng" algn="ctr">
                <a:solidFill>
                  <a:srgbClr val="7030A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72" name="Rectangle 76">
                <a:extLst>
                  <a:ext uri="{FF2B5EF4-FFF2-40B4-BE49-F238E27FC236}">
                    <a16:creationId xmlns:a16="http://schemas.microsoft.com/office/drawing/2014/main" id="{9B929120-EF7F-4FDC-92E7-70B78FA98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5807" y="2459438"/>
                <a:ext cx="9433184" cy="558800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9525">
                <a:solidFill>
                  <a:srgbClr val="7030A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sp>
          <p:nvSpPr>
            <p:cNvPr id="171" name="Rectangle 644">
              <a:extLst>
                <a:ext uri="{FF2B5EF4-FFF2-40B4-BE49-F238E27FC236}">
                  <a16:creationId xmlns:a16="http://schemas.microsoft.com/office/drawing/2014/main" id="{6A5ADCAB-B9B0-435D-AE2F-7E5E019CC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232" y="2469956"/>
              <a:ext cx="838200" cy="492443"/>
            </a:xfrm>
            <a:prstGeom prst="rect">
              <a:avLst/>
            </a:prstGeom>
            <a:noFill/>
            <a:ln w="12700" cap="flat" cmpd="sng" algn="ctr">
              <a:noFill/>
              <a:prstDash val="sysDash"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System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000" b="1" kern="0" dirty="0">
                  <a:solidFill>
                    <a:srgbClr val="002060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000" b="1" kern="0" dirty="0">
                  <a:solidFill>
                    <a:srgbClr val="002060"/>
                  </a:solidFill>
                  <a:latin typeface="나눔고딕" pitchFamily="50" charset="-127"/>
                  <a:ea typeface="나눔고딕" pitchFamily="50" charset="-127"/>
                </a:rPr>
                <a:t>Model</a:t>
              </a:r>
              <a:endParaRPr kumimoji="0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71" name="그룹 370">
            <a:extLst>
              <a:ext uri="{FF2B5EF4-FFF2-40B4-BE49-F238E27FC236}">
                <a16:creationId xmlns:a16="http://schemas.microsoft.com/office/drawing/2014/main" id="{A2BBFF90-0C42-474E-887C-E44F9B589508}"/>
              </a:ext>
            </a:extLst>
          </p:cNvPr>
          <p:cNvGrpSpPr/>
          <p:nvPr/>
        </p:nvGrpSpPr>
        <p:grpSpPr>
          <a:xfrm>
            <a:off x="1920505" y="2290308"/>
            <a:ext cx="1487687" cy="799227"/>
            <a:chOff x="1920505" y="2290308"/>
            <a:chExt cx="1487687" cy="799227"/>
          </a:xfrm>
        </p:grpSpPr>
        <p:sp>
          <p:nvSpPr>
            <p:cNvPr id="159" name="이등변 삼각형 692">
              <a:extLst>
                <a:ext uri="{FF2B5EF4-FFF2-40B4-BE49-F238E27FC236}">
                  <a16:creationId xmlns:a16="http://schemas.microsoft.com/office/drawing/2014/main" id="{848E596D-83E0-488B-AC40-40D2B0D8FD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82696" y="2290308"/>
              <a:ext cx="134937" cy="107950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173" name="AutoShape 583">
              <a:extLst>
                <a:ext uri="{FF2B5EF4-FFF2-40B4-BE49-F238E27FC236}">
                  <a16:creationId xmlns:a16="http://schemas.microsoft.com/office/drawing/2014/main" id="{4B5E3DD4-6617-4276-8163-AF568F25C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508" y="2496496"/>
              <a:ext cx="1404684" cy="474663"/>
            </a:xfrm>
            <a:prstGeom prst="foldedCorner">
              <a:avLst>
                <a:gd name="adj" fmla="val 12500"/>
              </a:avLst>
            </a:prstGeom>
            <a:solidFill>
              <a:srgbClr val="333399">
                <a:lumMod val="20000"/>
                <a:lumOff val="80000"/>
              </a:srgb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174" name="Text Box 584">
              <a:extLst>
                <a:ext uri="{FF2B5EF4-FFF2-40B4-BE49-F238E27FC236}">
                  <a16:creationId xmlns:a16="http://schemas.microsoft.com/office/drawing/2014/main" id="{B7357A3E-540B-4ED3-AB24-85E7A4244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505" y="2494363"/>
              <a:ext cx="88131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Job Structure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grpSp>
          <p:nvGrpSpPr>
            <p:cNvPr id="175" name="Group 585">
              <a:extLst>
                <a:ext uri="{FF2B5EF4-FFF2-40B4-BE49-F238E27FC236}">
                  <a16:creationId xmlns:a16="http://schemas.microsoft.com/office/drawing/2014/main" id="{F83978AB-8B93-4894-86D0-44DE84C15C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1323" y="2524152"/>
              <a:ext cx="257235" cy="565383"/>
              <a:chOff x="1476" y="2009"/>
              <a:chExt cx="358" cy="831"/>
            </a:xfrm>
            <a:solidFill>
              <a:srgbClr val="333399">
                <a:lumMod val="20000"/>
                <a:lumOff val="80000"/>
              </a:srgbClr>
            </a:solidFill>
          </p:grpSpPr>
          <p:sp>
            <p:nvSpPr>
              <p:cNvPr id="176" name="Rectangle 586">
                <a:extLst>
                  <a:ext uri="{FF2B5EF4-FFF2-40B4-BE49-F238E27FC236}">
                    <a16:creationId xmlns:a16="http://schemas.microsoft.com/office/drawing/2014/main" id="{E8D1F073-04B2-4676-86B7-3F86EED0E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2009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77" name="Rectangle 587">
                <a:extLst>
                  <a:ext uri="{FF2B5EF4-FFF2-40B4-BE49-F238E27FC236}">
                    <a16:creationId xmlns:a16="http://schemas.microsoft.com/office/drawing/2014/main" id="{FF8B90BF-739E-4010-B3FC-D1627CF83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2105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78" name="Rectangle 588">
                <a:extLst>
                  <a:ext uri="{FF2B5EF4-FFF2-40B4-BE49-F238E27FC236}">
                    <a16:creationId xmlns:a16="http://schemas.microsoft.com/office/drawing/2014/main" id="{5E525ACE-BAFE-48A5-B115-3D4B3F85F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2" y="2201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79" name="Rectangle 589">
                <a:extLst>
                  <a:ext uri="{FF2B5EF4-FFF2-40B4-BE49-F238E27FC236}">
                    <a16:creationId xmlns:a16="http://schemas.microsoft.com/office/drawing/2014/main" id="{DCB1161D-AA9E-47D4-8B8A-6270803B9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2" y="2297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cxnSp>
            <p:nvCxnSpPr>
              <p:cNvPr id="180" name="AutoShape 590">
                <a:extLst>
                  <a:ext uri="{FF2B5EF4-FFF2-40B4-BE49-F238E27FC236}">
                    <a16:creationId xmlns:a16="http://schemas.microsoft.com/office/drawing/2014/main" id="{CFDACB56-EACD-41F3-BC2B-C7F3BB8D1967}"/>
                  </a:ext>
                </a:extLst>
              </p:cNvPr>
              <p:cNvCxnSpPr>
                <a:cxnSpLocks noChangeShapeType="1"/>
                <a:stCxn id="176" idx="1"/>
                <a:endCxn id="177" idx="1"/>
              </p:cNvCxnSpPr>
              <p:nvPr/>
            </p:nvCxnSpPr>
            <p:spPr bwMode="auto">
              <a:xfrm rot="10800000" flipV="1">
                <a:off x="1476" y="2280"/>
                <a:ext cx="18" cy="96"/>
              </a:xfrm>
              <a:prstGeom prst="bentConnector3">
                <a:avLst>
                  <a:gd name="adj1" fmla="val 1800000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1" name="AutoShape 591">
                <a:extLst>
                  <a:ext uri="{FF2B5EF4-FFF2-40B4-BE49-F238E27FC236}">
                    <a16:creationId xmlns:a16="http://schemas.microsoft.com/office/drawing/2014/main" id="{C9628F70-F15D-4BE0-801F-0ABE4A60A97D}"/>
                  </a:ext>
                </a:extLst>
              </p:cNvPr>
              <p:cNvCxnSpPr>
                <a:cxnSpLocks noChangeShapeType="1"/>
                <a:stCxn id="177" idx="1"/>
                <a:endCxn id="178" idx="1"/>
              </p:cNvCxnSpPr>
              <p:nvPr/>
            </p:nvCxnSpPr>
            <p:spPr bwMode="auto">
              <a:xfrm rot="10800000" flipH="1" flipV="1">
                <a:off x="1476" y="2376"/>
                <a:ext cx="96" cy="96"/>
              </a:xfrm>
              <a:prstGeom prst="bentConnector3">
                <a:avLst>
                  <a:gd name="adj1" fmla="val -337288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2" name="AutoShape 592">
                <a:extLst>
                  <a:ext uri="{FF2B5EF4-FFF2-40B4-BE49-F238E27FC236}">
                    <a16:creationId xmlns:a16="http://schemas.microsoft.com/office/drawing/2014/main" id="{3802E21E-C37A-4157-B22A-C5F0A4F64DCF}"/>
                  </a:ext>
                </a:extLst>
              </p:cNvPr>
              <p:cNvCxnSpPr>
                <a:cxnSpLocks noChangeShapeType="1"/>
                <a:stCxn id="178" idx="1"/>
                <a:endCxn id="179" idx="1"/>
              </p:cNvCxnSpPr>
              <p:nvPr/>
            </p:nvCxnSpPr>
            <p:spPr bwMode="auto">
              <a:xfrm rot="10800000" flipV="1">
                <a:off x="1572" y="2472"/>
                <a:ext cx="18" cy="96"/>
              </a:xfrm>
              <a:prstGeom prst="bentConnector3">
                <a:avLst>
                  <a:gd name="adj1" fmla="val 1800000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72" name="그룹 371">
            <a:extLst>
              <a:ext uri="{FF2B5EF4-FFF2-40B4-BE49-F238E27FC236}">
                <a16:creationId xmlns:a16="http://schemas.microsoft.com/office/drawing/2014/main" id="{291E4F0E-E3FF-4BBA-8A8A-70F4A297BCCA}"/>
              </a:ext>
            </a:extLst>
          </p:cNvPr>
          <p:cNvGrpSpPr/>
          <p:nvPr/>
        </p:nvGrpSpPr>
        <p:grpSpPr>
          <a:xfrm>
            <a:off x="3542417" y="2292646"/>
            <a:ext cx="1490025" cy="791496"/>
            <a:chOff x="3542417" y="2292646"/>
            <a:chExt cx="1490025" cy="791496"/>
          </a:xfrm>
        </p:grpSpPr>
        <p:sp>
          <p:nvSpPr>
            <p:cNvPr id="160" name="이등변 삼각형 693">
              <a:extLst>
                <a:ext uri="{FF2B5EF4-FFF2-40B4-BE49-F238E27FC236}">
                  <a16:creationId xmlns:a16="http://schemas.microsoft.com/office/drawing/2014/main" id="{F3623933-9CAA-4CBD-8095-2C54564572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49519" y="2292646"/>
              <a:ext cx="134937" cy="107950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183" name="AutoShape 594">
              <a:extLst>
                <a:ext uri="{FF2B5EF4-FFF2-40B4-BE49-F238E27FC236}">
                  <a16:creationId xmlns:a16="http://schemas.microsoft.com/office/drawing/2014/main" id="{D8239B0C-7E45-449E-8FDA-B7227CDA7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469" y="2482895"/>
              <a:ext cx="1456973" cy="476250"/>
            </a:xfrm>
            <a:prstGeom prst="foldedCorner">
              <a:avLst>
                <a:gd name="adj" fmla="val 12500"/>
              </a:avLst>
            </a:prstGeom>
            <a:solidFill>
              <a:srgbClr val="333399">
                <a:lumMod val="20000"/>
                <a:lumOff val="80000"/>
              </a:srgb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184" name="Text Box 595">
              <a:extLst>
                <a:ext uri="{FF2B5EF4-FFF2-40B4-BE49-F238E27FC236}">
                  <a16:creationId xmlns:a16="http://schemas.microsoft.com/office/drawing/2014/main" id="{AA15B45D-AC7C-4FA4-8021-384065F5C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2417" y="2458338"/>
              <a:ext cx="782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Competency </a:t>
              </a:r>
            </a:p>
            <a:p>
              <a:pPr marL="0" marR="0" lvl="0" indent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Library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grpSp>
          <p:nvGrpSpPr>
            <p:cNvPr id="185" name="Group 596">
              <a:extLst>
                <a:ext uri="{FF2B5EF4-FFF2-40B4-BE49-F238E27FC236}">
                  <a16:creationId xmlns:a16="http://schemas.microsoft.com/office/drawing/2014/main" id="{85A03D80-7DCB-4A6E-9FD5-EB685B805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9534" y="2518766"/>
              <a:ext cx="344970" cy="565376"/>
              <a:chOff x="1477" y="2009"/>
              <a:chExt cx="358" cy="831"/>
            </a:xfrm>
            <a:solidFill>
              <a:srgbClr val="333399">
                <a:lumMod val="20000"/>
                <a:lumOff val="80000"/>
              </a:srgbClr>
            </a:solidFill>
          </p:grpSpPr>
          <p:sp>
            <p:nvSpPr>
              <p:cNvPr id="186" name="Rectangle 597">
                <a:extLst>
                  <a:ext uri="{FF2B5EF4-FFF2-40B4-BE49-F238E27FC236}">
                    <a16:creationId xmlns:a16="http://schemas.microsoft.com/office/drawing/2014/main" id="{C3BDD374-86A6-4C45-AA1D-EDEECE447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" y="2009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87" name="Rectangle 598">
                <a:extLst>
                  <a:ext uri="{FF2B5EF4-FFF2-40B4-BE49-F238E27FC236}">
                    <a16:creationId xmlns:a16="http://schemas.microsoft.com/office/drawing/2014/main" id="{7D670118-F27E-4EE6-828C-46CCAC422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" y="2105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88" name="Rectangle 599">
                <a:extLst>
                  <a:ext uri="{FF2B5EF4-FFF2-40B4-BE49-F238E27FC236}">
                    <a16:creationId xmlns:a16="http://schemas.microsoft.com/office/drawing/2014/main" id="{8F7FFF66-4E43-44DC-8B50-7D1D6A6B3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" y="2201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89" name="Rectangle 600">
                <a:extLst>
                  <a:ext uri="{FF2B5EF4-FFF2-40B4-BE49-F238E27FC236}">
                    <a16:creationId xmlns:a16="http://schemas.microsoft.com/office/drawing/2014/main" id="{8FCE7EBF-36CE-42F6-BDDF-0957D775A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" y="2297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cxnSp>
            <p:nvCxnSpPr>
              <p:cNvPr id="190" name="AutoShape 601">
                <a:extLst>
                  <a:ext uri="{FF2B5EF4-FFF2-40B4-BE49-F238E27FC236}">
                    <a16:creationId xmlns:a16="http://schemas.microsoft.com/office/drawing/2014/main" id="{0C550AD3-6E0B-4B91-B6B1-0C68774167B4}"/>
                  </a:ext>
                </a:extLst>
              </p:cNvPr>
              <p:cNvCxnSpPr>
                <a:cxnSpLocks noChangeShapeType="1"/>
                <a:stCxn id="186" idx="1"/>
                <a:endCxn id="187" idx="1"/>
              </p:cNvCxnSpPr>
              <p:nvPr/>
            </p:nvCxnSpPr>
            <p:spPr bwMode="auto">
              <a:xfrm rot="10800000" flipV="1">
                <a:off x="1477" y="2280"/>
                <a:ext cx="18" cy="96"/>
              </a:xfrm>
              <a:prstGeom prst="bentConnector3">
                <a:avLst>
                  <a:gd name="adj1" fmla="val 1800000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" name="AutoShape 602">
                <a:extLst>
                  <a:ext uri="{FF2B5EF4-FFF2-40B4-BE49-F238E27FC236}">
                    <a16:creationId xmlns:a16="http://schemas.microsoft.com/office/drawing/2014/main" id="{9163C3E9-869D-4D21-AA9F-FC3A4C15D631}"/>
                  </a:ext>
                </a:extLst>
              </p:cNvPr>
              <p:cNvCxnSpPr>
                <a:cxnSpLocks noChangeShapeType="1"/>
                <a:stCxn id="187" idx="1"/>
                <a:endCxn id="188" idx="1"/>
              </p:cNvCxnSpPr>
              <p:nvPr/>
            </p:nvCxnSpPr>
            <p:spPr bwMode="auto">
              <a:xfrm rot="10800000" flipH="1" flipV="1">
                <a:off x="1477" y="2376"/>
                <a:ext cx="96" cy="96"/>
              </a:xfrm>
              <a:prstGeom prst="bentConnector3">
                <a:avLst>
                  <a:gd name="adj1" fmla="val -337502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2" name="AutoShape 603">
                <a:extLst>
                  <a:ext uri="{FF2B5EF4-FFF2-40B4-BE49-F238E27FC236}">
                    <a16:creationId xmlns:a16="http://schemas.microsoft.com/office/drawing/2014/main" id="{E3C95E0B-3444-4EF5-95F8-BD8019A3B9E4}"/>
                  </a:ext>
                </a:extLst>
              </p:cNvPr>
              <p:cNvCxnSpPr>
                <a:cxnSpLocks noChangeShapeType="1"/>
                <a:stCxn id="188" idx="1"/>
                <a:endCxn id="189" idx="1"/>
              </p:cNvCxnSpPr>
              <p:nvPr/>
            </p:nvCxnSpPr>
            <p:spPr bwMode="auto">
              <a:xfrm rot="10800000" flipV="1">
                <a:off x="1573" y="2472"/>
                <a:ext cx="18" cy="96"/>
              </a:xfrm>
              <a:prstGeom prst="bentConnector3">
                <a:avLst>
                  <a:gd name="adj1" fmla="val 1800000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73" name="그룹 372">
            <a:extLst>
              <a:ext uri="{FF2B5EF4-FFF2-40B4-BE49-F238E27FC236}">
                <a16:creationId xmlns:a16="http://schemas.microsoft.com/office/drawing/2014/main" id="{FAAFE107-925A-4541-A2DB-E478FC802164}"/>
              </a:ext>
            </a:extLst>
          </p:cNvPr>
          <p:cNvGrpSpPr/>
          <p:nvPr/>
        </p:nvGrpSpPr>
        <p:grpSpPr>
          <a:xfrm>
            <a:off x="5161452" y="2280191"/>
            <a:ext cx="1507840" cy="817410"/>
            <a:chOff x="5161452" y="2280191"/>
            <a:chExt cx="1507840" cy="817410"/>
          </a:xfrm>
        </p:grpSpPr>
        <p:sp>
          <p:nvSpPr>
            <p:cNvPr id="161" name="이등변 삼각형 694">
              <a:extLst>
                <a:ext uri="{FF2B5EF4-FFF2-40B4-BE49-F238E27FC236}">
                  <a16:creationId xmlns:a16="http://schemas.microsoft.com/office/drawing/2014/main" id="{84978265-11EC-4FDD-82D2-5EA8706F27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03265" y="2280191"/>
              <a:ext cx="136525" cy="107950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193" name="AutoShape 605">
              <a:extLst>
                <a:ext uri="{FF2B5EF4-FFF2-40B4-BE49-F238E27FC236}">
                  <a16:creationId xmlns:a16="http://schemas.microsoft.com/office/drawing/2014/main" id="{21BE0855-F4AE-408C-94A2-59053076E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5641" y="2493833"/>
              <a:ext cx="1483651" cy="476250"/>
            </a:xfrm>
            <a:prstGeom prst="foldedCorner">
              <a:avLst>
                <a:gd name="adj" fmla="val 12500"/>
              </a:avLst>
            </a:prstGeom>
            <a:solidFill>
              <a:srgbClr val="333399">
                <a:lumMod val="20000"/>
                <a:lumOff val="80000"/>
              </a:srgb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194" name="Text Box 606">
              <a:extLst>
                <a:ext uri="{FF2B5EF4-FFF2-40B4-BE49-F238E27FC236}">
                  <a16:creationId xmlns:a16="http://schemas.microsoft.com/office/drawing/2014/main" id="{71AED715-C60C-4A99-BFD0-76BE4A6E6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1452" y="2482973"/>
              <a:ext cx="5990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Career Path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grpSp>
          <p:nvGrpSpPr>
            <p:cNvPr id="195" name="Group 607">
              <a:extLst>
                <a:ext uri="{FF2B5EF4-FFF2-40B4-BE49-F238E27FC236}">
                  <a16:creationId xmlns:a16="http://schemas.microsoft.com/office/drawing/2014/main" id="{3E3CF26C-167B-4C4D-B12E-E34F0DEBAE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39416" y="2532225"/>
              <a:ext cx="257073" cy="565376"/>
              <a:chOff x="1477" y="2009"/>
              <a:chExt cx="358" cy="831"/>
            </a:xfrm>
            <a:solidFill>
              <a:srgbClr val="333399">
                <a:lumMod val="20000"/>
                <a:lumOff val="80000"/>
              </a:srgbClr>
            </a:solidFill>
          </p:grpSpPr>
          <p:sp>
            <p:nvSpPr>
              <p:cNvPr id="196" name="Rectangle 608">
                <a:extLst>
                  <a:ext uri="{FF2B5EF4-FFF2-40B4-BE49-F238E27FC236}">
                    <a16:creationId xmlns:a16="http://schemas.microsoft.com/office/drawing/2014/main" id="{AF333507-F42B-476F-ADDD-F9061A2DF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" y="2009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97" name="Rectangle 609">
                <a:extLst>
                  <a:ext uri="{FF2B5EF4-FFF2-40B4-BE49-F238E27FC236}">
                    <a16:creationId xmlns:a16="http://schemas.microsoft.com/office/drawing/2014/main" id="{70F45C58-F244-4E04-AE00-1F4C6A142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" y="2105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98" name="Rectangle 610">
                <a:extLst>
                  <a:ext uri="{FF2B5EF4-FFF2-40B4-BE49-F238E27FC236}">
                    <a16:creationId xmlns:a16="http://schemas.microsoft.com/office/drawing/2014/main" id="{96FC87C3-306C-4095-A181-690FC343E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" y="2201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99" name="Rectangle 611">
                <a:extLst>
                  <a:ext uri="{FF2B5EF4-FFF2-40B4-BE49-F238E27FC236}">
                    <a16:creationId xmlns:a16="http://schemas.microsoft.com/office/drawing/2014/main" id="{6980CF00-6563-4EBD-8EF5-9EBE988A2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" y="2297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cxnSp>
            <p:nvCxnSpPr>
              <p:cNvPr id="200" name="AutoShape 612">
                <a:extLst>
                  <a:ext uri="{FF2B5EF4-FFF2-40B4-BE49-F238E27FC236}">
                    <a16:creationId xmlns:a16="http://schemas.microsoft.com/office/drawing/2014/main" id="{621DE03C-1F7F-4091-A1F2-C7929E35E1FC}"/>
                  </a:ext>
                </a:extLst>
              </p:cNvPr>
              <p:cNvCxnSpPr>
                <a:cxnSpLocks noChangeShapeType="1"/>
                <a:stCxn id="196" idx="1"/>
                <a:endCxn id="197" idx="1"/>
              </p:cNvCxnSpPr>
              <p:nvPr/>
            </p:nvCxnSpPr>
            <p:spPr bwMode="auto">
              <a:xfrm rot="10800000" flipV="1">
                <a:off x="1477" y="2280"/>
                <a:ext cx="18" cy="96"/>
              </a:xfrm>
              <a:prstGeom prst="bentConnector3">
                <a:avLst>
                  <a:gd name="adj1" fmla="val 1800000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1" name="AutoShape 613">
                <a:extLst>
                  <a:ext uri="{FF2B5EF4-FFF2-40B4-BE49-F238E27FC236}">
                    <a16:creationId xmlns:a16="http://schemas.microsoft.com/office/drawing/2014/main" id="{377D8995-AEAF-4B5B-808E-9B4F7744028C}"/>
                  </a:ext>
                </a:extLst>
              </p:cNvPr>
              <p:cNvCxnSpPr>
                <a:cxnSpLocks noChangeShapeType="1"/>
                <a:stCxn id="197" idx="1"/>
                <a:endCxn id="198" idx="1"/>
              </p:cNvCxnSpPr>
              <p:nvPr/>
            </p:nvCxnSpPr>
            <p:spPr bwMode="auto">
              <a:xfrm rot="10800000" flipH="1" flipV="1">
                <a:off x="1477" y="2376"/>
                <a:ext cx="96" cy="96"/>
              </a:xfrm>
              <a:prstGeom prst="bentConnector3">
                <a:avLst>
                  <a:gd name="adj1" fmla="val -337502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2" name="AutoShape 614">
                <a:extLst>
                  <a:ext uri="{FF2B5EF4-FFF2-40B4-BE49-F238E27FC236}">
                    <a16:creationId xmlns:a16="http://schemas.microsoft.com/office/drawing/2014/main" id="{BB538562-9637-49B0-B81C-EE1A318A0904}"/>
                  </a:ext>
                </a:extLst>
              </p:cNvPr>
              <p:cNvCxnSpPr>
                <a:cxnSpLocks noChangeShapeType="1"/>
                <a:stCxn id="198" idx="1"/>
                <a:endCxn id="199" idx="1"/>
              </p:cNvCxnSpPr>
              <p:nvPr/>
            </p:nvCxnSpPr>
            <p:spPr bwMode="auto">
              <a:xfrm rot="10800000" flipV="1">
                <a:off x="1573" y="2472"/>
                <a:ext cx="18" cy="96"/>
              </a:xfrm>
              <a:prstGeom prst="bentConnector3">
                <a:avLst>
                  <a:gd name="adj1" fmla="val 1800000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74" name="그룹 373">
            <a:extLst>
              <a:ext uri="{FF2B5EF4-FFF2-40B4-BE49-F238E27FC236}">
                <a16:creationId xmlns:a16="http://schemas.microsoft.com/office/drawing/2014/main" id="{82AD8065-9070-4170-B5D9-30A60B8CCF7A}"/>
              </a:ext>
            </a:extLst>
          </p:cNvPr>
          <p:cNvGrpSpPr/>
          <p:nvPr/>
        </p:nvGrpSpPr>
        <p:grpSpPr>
          <a:xfrm>
            <a:off x="6674558" y="2278604"/>
            <a:ext cx="1534307" cy="807659"/>
            <a:chOff x="6674558" y="2278604"/>
            <a:chExt cx="1534307" cy="807659"/>
          </a:xfrm>
        </p:grpSpPr>
        <p:sp>
          <p:nvSpPr>
            <p:cNvPr id="162" name="이등변 삼각형 695">
              <a:extLst>
                <a:ext uri="{FF2B5EF4-FFF2-40B4-BE49-F238E27FC236}">
                  <a16:creationId xmlns:a16="http://schemas.microsoft.com/office/drawing/2014/main" id="{CBA8873D-406C-494B-912E-144E996B1D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92205" y="2278604"/>
              <a:ext cx="134938" cy="107950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03" name="AutoShape 646">
              <a:extLst>
                <a:ext uri="{FF2B5EF4-FFF2-40B4-BE49-F238E27FC236}">
                  <a16:creationId xmlns:a16="http://schemas.microsoft.com/office/drawing/2014/main" id="{5EE6C367-F4BD-4C27-9D55-1C1C16E54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5430" y="2499412"/>
              <a:ext cx="1383435" cy="474663"/>
            </a:xfrm>
            <a:prstGeom prst="foldedCorner">
              <a:avLst>
                <a:gd name="adj" fmla="val 12500"/>
              </a:avLst>
            </a:prstGeom>
            <a:solidFill>
              <a:srgbClr val="333399">
                <a:lumMod val="20000"/>
                <a:lumOff val="80000"/>
              </a:srgb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04" name="Text Box 647">
              <a:extLst>
                <a:ext uri="{FF2B5EF4-FFF2-40B4-BE49-F238E27FC236}">
                  <a16:creationId xmlns:a16="http://schemas.microsoft.com/office/drawing/2014/main" id="{1A74112E-B519-4EB1-95FF-E90ED0B00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4558" y="2499412"/>
              <a:ext cx="5990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CBC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grpSp>
          <p:nvGrpSpPr>
            <p:cNvPr id="205" name="Group 648">
              <a:extLst>
                <a:ext uri="{FF2B5EF4-FFF2-40B4-BE49-F238E27FC236}">
                  <a16:creationId xmlns:a16="http://schemas.microsoft.com/office/drawing/2014/main" id="{0FD1FC22-4C6C-4A2E-AC82-D11F5DECDF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4590" y="2520887"/>
              <a:ext cx="257073" cy="565376"/>
              <a:chOff x="1477" y="2009"/>
              <a:chExt cx="358" cy="831"/>
            </a:xfrm>
            <a:solidFill>
              <a:srgbClr val="333399">
                <a:lumMod val="20000"/>
                <a:lumOff val="80000"/>
              </a:srgbClr>
            </a:solidFill>
          </p:grpSpPr>
          <p:sp>
            <p:nvSpPr>
              <p:cNvPr id="206" name="Rectangle 649">
                <a:extLst>
                  <a:ext uri="{FF2B5EF4-FFF2-40B4-BE49-F238E27FC236}">
                    <a16:creationId xmlns:a16="http://schemas.microsoft.com/office/drawing/2014/main" id="{8F21FA19-6B9C-46CA-BCFD-4DCDA6B4A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" y="2009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07" name="Rectangle 650">
                <a:extLst>
                  <a:ext uri="{FF2B5EF4-FFF2-40B4-BE49-F238E27FC236}">
                    <a16:creationId xmlns:a16="http://schemas.microsoft.com/office/drawing/2014/main" id="{89AD76F1-4E35-4205-A5D9-1AFDC09D6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" y="2105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08" name="Rectangle 651">
                <a:extLst>
                  <a:ext uri="{FF2B5EF4-FFF2-40B4-BE49-F238E27FC236}">
                    <a16:creationId xmlns:a16="http://schemas.microsoft.com/office/drawing/2014/main" id="{891A29AA-DAAB-415C-AB68-5AC90097F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" y="2201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09" name="Rectangle 652">
                <a:extLst>
                  <a:ext uri="{FF2B5EF4-FFF2-40B4-BE49-F238E27FC236}">
                    <a16:creationId xmlns:a16="http://schemas.microsoft.com/office/drawing/2014/main" id="{4AD98555-6AD7-4B54-BA3B-BDDBA42BA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" y="2297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cxnSp>
            <p:nvCxnSpPr>
              <p:cNvPr id="210" name="AutoShape 653">
                <a:extLst>
                  <a:ext uri="{FF2B5EF4-FFF2-40B4-BE49-F238E27FC236}">
                    <a16:creationId xmlns:a16="http://schemas.microsoft.com/office/drawing/2014/main" id="{7F14B151-E718-4CA9-9785-E1B62697DB5E}"/>
                  </a:ext>
                </a:extLst>
              </p:cNvPr>
              <p:cNvCxnSpPr>
                <a:cxnSpLocks noChangeShapeType="1"/>
                <a:stCxn id="206" idx="1"/>
                <a:endCxn id="207" idx="1"/>
              </p:cNvCxnSpPr>
              <p:nvPr/>
            </p:nvCxnSpPr>
            <p:spPr bwMode="auto">
              <a:xfrm rot="10800000" flipV="1">
                <a:off x="1477" y="2280"/>
                <a:ext cx="18" cy="96"/>
              </a:xfrm>
              <a:prstGeom prst="bentConnector3">
                <a:avLst>
                  <a:gd name="adj1" fmla="val 1800000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AutoShape 654">
                <a:extLst>
                  <a:ext uri="{FF2B5EF4-FFF2-40B4-BE49-F238E27FC236}">
                    <a16:creationId xmlns:a16="http://schemas.microsoft.com/office/drawing/2014/main" id="{28C5979A-1E54-4195-877D-8401F1B792CA}"/>
                  </a:ext>
                </a:extLst>
              </p:cNvPr>
              <p:cNvCxnSpPr>
                <a:cxnSpLocks noChangeShapeType="1"/>
                <a:stCxn id="207" idx="1"/>
                <a:endCxn id="208" idx="1"/>
              </p:cNvCxnSpPr>
              <p:nvPr/>
            </p:nvCxnSpPr>
            <p:spPr bwMode="auto">
              <a:xfrm rot="10800000" flipH="1" flipV="1">
                <a:off x="1477" y="2376"/>
                <a:ext cx="96" cy="96"/>
              </a:xfrm>
              <a:prstGeom prst="bentConnector3">
                <a:avLst>
                  <a:gd name="adj1" fmla="val -337502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AutoShape 655">
                <a:extLst>
                  <a:ext uri="{FF2B5EF4-FFF2-40B4-BE49-F238E27FC236}">
                    <a16:creationId xmlns:a16="http://schemas.microsoft.com/office/drawing/2014/main" id="{BD0D61B0-E389-4322-BDE1-8062C2BFD7D9}"/>
                  </a:ext>
                </a:extLst>
              </p:cNvPr>
              <p:cNvCxnSpPr>
                <a:cxnSpLocks noChangeShapeType="1"/>
                <a:stCxn id="208" idx="1"/>
                <a:endCxn id="209" idx="1"/>
              </p:cNvCxnSpPr>
              <p:nvPr/>
            </p:nvCxnSpPr>
            <p:spPr bwMode="auto">
              <a:xfrm rot="10800000" flipV="1">
                <a:off x="1573" y="2472"/>
                <a:ext cx="18" cy="96"/>
              </a:xfrm>
              <a:prstGeom prst="bentConnector3">
                <a:avLst>
                  <a:gd name="adj1" fmla="val 1800000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75" name="그룹 374">
            <a:extLst>
              <a:ext uri="{FF2B5EF4-FFF2-40B4-BE49-F238E27FC236}">
                <a16:creationId xmlns:a16="http://schemas.microsoft.com/office/drawing/2014/main" id="{A2043CDB-15D5-461C-B623-1A6DC37DDF18}"/>
              </a:ext>
            </a:extLst>
          </p:cNvPr>
          <p:cNvGrpSpPr/>
          <p:nvPr/>
        </p:nvGrpSpPr>
        <p:grpSpPr>
          <a:xfrm>
            <a:off x="8397978" y="2304273"/>
            <a:ext cx="1365106" cy="757053"/>
            <a:chOff x="8397978" y="2304273"/>
            <a:chExt cx="1365106" cy="757053"/>
          </a:xfrm>
        </p:grpSpPr>
        <p:sp>
          <p:nvSpPr>
            <p:cNvPr id="213" name="AutoShape 646">
              <a:extLst>
                <a:ext uri="{FF2B5EF4-FFF2-40B4-BE49-F238E27FC236}">
                  <a16:creationId xmlns:a16="http://schemas.microsoft.com/office/drawing/2014/main" id="{285FEC4C-3589-4FF3-B538-DC85AF779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4008" y="2491548"/>
              <a:ext cx="1349076" cy="474663"/>
            </a:xfrm>
            <a:prstGeom prst="foldedCorner">
              <a:avLst>
                <a:gd name="adj" fmla="val 12500"/>
              </a:avLst>
            </a:prstGeom>
            <a:solidFill>
              <a:srgbClr val="333399">
                <a:lumMod val="20000"/>
                <a:lumOff val="80000"/>
              </a:srgb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14" name="Text Box 647">
              <a:extLst>
                <a:ext uri="{FF2B5EF4-FFF2-40B4-BE49-F238E27FC236}">
                  <a16:creationId xmlns:a16="http://schemas.microsoft.com/office/drawing/2014/main" id="{127542B2-A13B-4125-B480-359E7F586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978" y="2504764"/>
              <a:ext cx="5990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LMS</a:t>
              </a:r>
            </a:p>
            <a:p>
              <a:pPr marL="0" marR="0" lvl="0" indent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[O</a:t>
              </a: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n/Off]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grpSp>
          <p:nvGrpSpPr>
            <p:cNvPr id="215" name="Group 648">
              <a:extLst>
                <a:ext uri="{FF2B5EF4-FFF2-40B4-BE49-F238E27FC236}">
                  <a16:creationId xmlns:a16="http://schemas.microsoft.com/office/drawing/2014/main" id="{3D5040F5-B7E9-4FA9-A583-28147971D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40722" y="2495950"/>
              <a:ext cx="257073" cy="565376"/>
              <a:chOff x="1477" y="2009"/>
              <a:chExt cx="358" cy="831"/>
            </a:xfrm>
            <a:solidFill>
              <a:srgbClr val="333399">
                <a:lumMod val="20000"/>
                <a:lumOff val="80000"/>
              </a:srgbClr>
            </a:solidFill>
          </p:grpSpPr>
          <p:sp>
            <p:nvSpPr>
              <p:cNvPr id="216" name="Rectangle 649">
                <a:extLst>
                  <a:ext uri="{FF2B5EF4-FFF2-40B4-BE49-F238E27FC236}">
                    <a16:creationId xmlns:a16="http://schemas.microsoft.com/office/drawing/2014/main" id="{0BE8FAEF-B087-4836-BC49-4CD203126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" y="2009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17" name="Rectangle 650">
                <a:extLst>
                  <a:ext uri="{FF2B5EF4-FFF2-40B4-BE49-F238E27FC236}">
                    <a16:creationId xmlns:a16="http://schemas.microsoft.com/office/drawing/2014/main" id="{4D3B4069-CA54-44A6-AEFB-887E6FD10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" y="2105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18" name="Rectangle 651">
                <a:extLst>
                  <a:ext uri="{FF2B5EF4-FFF2-40B4-BE49-F238E27FC236}">
                    <a16:creationId xmlns:a16="http://schemas.microsoft.com/office/drawing/2014/main" id="{F77A3C7C-302A-4DB5-8B75-0112F5312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" y="2201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19" name="Rectangle 652">
                <a:extLst>
                  <a:ext uri="{FF2B5EF4-FFF2-40B4-BE49-F238E27FC236}">
                    <a16:creationId xmlns:a16="http://schemas.microsoft.com/office/drawing/2014/main" id="{D067E99E-A23C-4F66-971C-1B5F6DFB1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" y="2297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cxnSp>
            <p:nvCxnSpPr>
              <p:cNvPr id="220" name="AutoShape 653">
                <a:extLst>
                  <a:ext uri="{FF2B5EF4-FFF2-40B4-BE49-F238E27FC236}">
                    <a16:creationId xmlns:a16="http://schemas.microsoft.com/office/drawing/2014/main" id="{F37B2B5F-6433-4576-9039-A261A5562A44}"/>
                  </a:ext>
                </a:extLst>
              </p:cNvPr>
              <p:cNvCxnSpPr>
                <a:cxnSpLocks noChangeShapeType="1"/>
                <a:stCxn id="216" idx="1"/>
                <a:endCxn id="217" idx="1"/>
              </p:cNvCxnSpPr>
              <p:nvPr/>
            </p:nvCxnSpPr>
            <p:spPr bwMode="auto">
              <a:xfrm rot="10800000" flipV="1">
                <a:off x="1477" y="2280"/>
                <a:ext cx="18" cy="96"/>
              </a:xfrm>
              <a:prstGeom prst="bentConnector3">
                <a:avLst>
                  <a:gd name="adj1" fmla="val 1800000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1" name="AutoShape 654">
                <a:extLst>
                  <a:ext uri="{FF2B5EF4-FFF2-40B4-BE49-F238E27FC236}">
                    <a16:creationId xmlns:a16="http://schemas.microsoft.com/office/drawing/2014/main" id="{E09A0A93-A564-4F73-BB68-DCFF9178C327}"/>
                  </a:ext>
                </a:extLst>
              </p:cNvPr>
              <p:cNvCxnSpPr>
                <a:cxnSpLocks noChangeShapeType="1"/>
                <a:stCxn id="217" idx="1"/>
                <a:endCxn id="218" idx="1"/>
              </p:cNvCxnSpPr>
              <p:nvPr/>
            </p:nvCxnSpPr>
            <p:spPr bwMode="auto">
              <a:xfrm rot="10800000" flipH="1" flipV="1">
                <a:off x="1477" y="2376"/>
                <a:ext cx="96" cy="96"/>
              </a:xfrm>
              <a:prstGeom prst="bentConnector3">
                <a:avLst>
                  <a:gd name="adj1" fmla="val -337502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2" name="AutoShape 655">
                <a:extLst>
                  <a:ext uri="{FF2B5EF4-FFF2-40B4-BE49-F238E27FC236}">
                    <a16:creationId xmlns:a16="http://schemas.microsoft.com/office/drawing/2014/main" id="{DE79EDD7-6F71-4132-9304-814F35EFF4E7}"/>
                  </a:ext>
                </a:extLst>
              </p:cNvPr>
              <p:cNvCxnSpPr>
                <a:cxnSpLocks noChangeShapeType="1"/>
                <a:stCxn id="218" idx="1"/>
                <a:endCxn id="219" idx="1"/>
              </p:cNvCxnSpPr>
              <p:nvPr/>
            </p:nvCxnSpPr>
            <p:spPr bwMode="auto">
              <a:xfrm rot="10800000" flipV="1">
                <a:off x="1573" y="2472"/>
                <a:ext cx="18" cy="96"/>
              </a:xfrm>
              <a:prstGeom prst="bentConnector3">
                <a:avLst>
                  <a:gd name="adj1" fmla="val 1800000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34" name="이등변 삼각형 695">
              <a:extLst>
                <a:ext uri="{FF2B5EF4-FFF2-40B4-BE49-F238E27FC236}">
                  <a16:creationId xmlns:a16="http://schemas.microsoft.com/office/drawing/2014/main" id="{9F138011-FD1C-488B-ABF8-FAC66BD457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43119" y="2304273"/>
              <a:ext cx="134938" cy="107950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76" name="그룹 375">
            <a:extLst>
              <a:ext uri="{FF2B5EF4-FFF2-40B4-BE49-F238E27FC236}">
                <a16:creationId xmlns:a16="http://schemas.microsoft.com/office/drawing/2014/main" id="{3EB5B3B5-71D4-4E66-9EF2-4F7CBCB69134}"/>
              </a:ext>
            </a:extLst>
          </p:cNvPr>
          <p:cNvGrpSpPr/>
          <p:nvPr/>
        </p:nvGrpSpPr>
        <p:grpSpPr>
          <a:xfrm>
            <a:off x="9902938" y="2314252"/>
            <a:ext cx="1426824" cy="775522"/>
            <a:chOff x="9902938" y="2314252"/>
            <a:chExt cx="1426824" cy="775522"/>
          </a:xfrm>
        </p:grpSpPr>
        <p:sp>
          <p:nvSpPr>
            <p:cNvPr id="223" name="AutoShape 646">
              <a:extLst>
                <a:ext uri="{FF2B5EF4-FFF2-40B4-BE49-F238E27FC236}">
                  <a16:creationId xmlns:a16="http://schemas.microsoft.com/office/drawing/2014/main" id="{6221D6D3-DF29-46AA-908F-F0000E474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8969" y="2501003"/>
              <a:ext cx="1410793" cy="474663"/>
            </a:xfrm>
            <a:prstGeom prst="foldedCorner">
              <a:avLst>
                <a:gd name="adj" fmla="val 12500"/>
              </a:avLst>
            </a:prstGeom>
            <a:solidFill>
              <a:srgbClr val="333399">
                <a:lumMod val="20000"/>
                <a:lumOff val="80000"/>
              </a:srgb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24" name="Text Box 647">
              <a:extLst>
                <a:ext uri="{FF2B5EF4-FFF2-40B4-BE49-F238E27FC236}">
                  <a16:creationId xmlns:a16="http://schemas.microsoft.com/office/drawing/2014/main" id="{8DE32587-D952-46E0-9991-139AA39A3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2938" y="2514219"/>
              <a:ext cx="8856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Competency</a:t>
              </a:r>
              <a:r>
                <a:rPr kumimoji="1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+ Performance MGT system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grpSp>
          <p:nvGrpSpPr>
            <p:cNvPr id="225" name="Group 648">
              <a:extLst>
                <a:ext uri="{FF2B5EF4-FFF2-40B4-BE49-F238E27FC236}">
                  <a16:creationId xmlns:a16="http://schemas.microsoft.com/office/drawing/2014/main" id="{413C5AC8-5194-40C4-B872-C0420C98E3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01771" y="2524398"/>
              <a:ext cx="257073" cy="565376"/>
              <a:chOff x="1477" y="2009"/>
              <a:chExt cx="358" cy="831"/>
            </a:xfrm>
            <a:solidFill>
              <a:srgbClr val="333399">
                <a:lumMod val="20000"/>
                <a:lumOff val="80000"/>
              </a:srgbClr>
            </a:solidFill>
          </p:grpSpPr>
          <p:sp>
            <p:nvSpPr>
              <p:cNvPr id="226" name="Rectangle 649">
                <a:extLst>
                  <a:ext uri="{FF2B5EF4-FFF2-40B4-BE49-F238E27FC236}">
                    <a16:creationId xmlns:a16="http://schemas.microsoft.com/office/drawing/2014/main" id="{479BE7BD-C748-4C06-AD0B-D8EBC4DE3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" y="2009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27" name="Rectangle 650">
                <a:extLst>
                  <a:ext uri="{FF2B5EF4-FFF2-40B4-BE49-F238E27FC236}">
                    <a16:creationId xmlns:a16="http://schemas.microsoft.com/office/drawing/2014/main" id="{E01774A5-BC3E-45D1-90F1-153937ED0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" y="2105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28" name="Rectangle 651">
                <a:extLst>
                  <a:ext uri="{FF2B5EF4-FFF2-40B4-BE49-F238E27FC236}">
                    <a16:creationId xmlns:a16="http://schemas.microsoft.com/office/drawing/2014/main" id="{F7E9A40A-4576-4DFC-B254-C74EB7304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" y="2201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29" name="Rectangle 652">
                <a:extLst>
                  <a:ext uri="{FF2B5EF4-FFF2-40B4-BE49-F238E27FC236}">
                    <a16:creationId xmlns:a16="http://schemas.microsoft.com/office/drawing/2014/main" id="{ADD67B3F-B20F-4C61-9664-F692B6D9A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" y="2297"/>
                <a:ext cx="262" cy="543"/>
              </a:xfrm>
              <a:prstGeom prst="rect">
                <a:avLst/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cxnSp>
            <p:nvCxnSpPr>
              <p:cNvPr id="230" name="AutoShape 653">
                <a:extLst>
                  <a:ext uri="{FF2B5EF4-FFF2-40B4-BE49-F238E27FC236}">
                    <a16:creationId xmlns:a16="http://schemas.microsoft.com/office/drawing/2014/main" id="{E32A2FA1-1135-4F16-A3B6-FDBEBAC7FC54}"/>
                  </a:ext>
                </a:extLst>
              </p:cNvPr>
              <p:cNvCxnSpPr>
                <a:cxnSpLocks noChangeShapeType="1"/>
                <a:stCxn id="226" idx="1"/>
                <a:endCxn id="227" idx="1"/>
              </p:cNvCxnSpPr>
              <p:nvPr/>
            </p:nvCxnSpPr>
            <p:spPr bwMode="auto">
              <a:xfrm rot="10800000" flipV="1">
                <a:off x="1477" y="2280"/>
                <a:ext cx="18" cy="96"/>
              </a:xfrm>
              <a:prstGeom prst="bentConnector3">
                <a:avLst>
                  <a:gd name="adj1" fmla="val 1800000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1" name="AutoShape 654">
                <a:extLst>
                  <a:ext uri="{FF2B5EF4-FFF2-40B4-BE49-F238E27FC236}">
                    <a16:creationId xmlns:a16="http://schemas.microsoft.com/office/drawing/2014/main" id="{B9517C45-725A-42F6-A7FD-ADEC9B61F7D9}"/>
                  </a:ext>
                </a:extLst>
              </p:cNvPr>
              <p:cNvCxnSpPr>
                <a:cxnSpLocks noChangeShapeType="1"/>
                <a:stCxn id="227" idx="1"/>
                <a:endCxn id="228" idx="1"/>
              </p:cNvCxnSpPr>
              <p:nvPr/>
            </p:nvCxnSpPr>
            <p:spPr bwMode="auto">
              <a:xfrm rot="10800000" flipH="1" flipV="1">
                <a:off x="1477" y="2376"/>
                <a:ext cx="96" cy="96"/>
              </a:xfrm>
              <a:prstGeom prst="bentConnector3">
                <a:avLst>
                  <a:gd name="adj1" fmla="val -337502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2" name="AutoShape 655">
                <a:extLst>
                  <a:ext uri="{FF2B5EF4-FFF2-40B4-BE49-F238E27FC236}">
                    <a16:creationId xmlns:a16="http://schemas.microsoft.com/office/drawing/2014/main" id="{66A2336A-3222-4703-A243-66D117B1E07C}"/>
                  </a:ext>
                </a:extLst>
              </p:cNvPr>
              <p:cNvCxnSpPr>
                <a:cxnSpLocks noChangeShapeType="1"/>
                <a:stCxn id="228" idx="1"/>
                <a:endCxn id="229" idx="1"/>
              </p:cNvCxnSpPr>
              <p:nvPr/>
            </p:nvCxnSpPr>
            <p:spPr bwMode="auto">
              <a:xfrm rot="10800000" flipV="1">
                <a:off x="1573" y="2472"/>
                <a:ext cx="18" cy="96"/>
              </a:xfrm>
              <a:prstGeom prst="bentConnector3">
                <a:avLst>
                  <a:gd name="adj1" fmla="val 1800000"/>
                </a:avLst>
              </a:prstGeom>
              <a:grp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36" name="이등변 삼각형 695">
              <a:extLst>
                <a:ext uri="{FF2B5EF4-FFF2-40B4-BE49-F238E27FC236}">
                  <a16:creationId xmlns:a16="http://schemas.microsoft.com/office/drawing/2014/main" id="{A4A8C9B1-6711-448C-B885-95E8472D3C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93941" y="2314252"/>
              <a:ext cx="134938" cy="107950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78" name="그룹 377">
            <a:extLst>
              <a:ext uri="{FF2B5EF4-FFF2-40B4-BE49-F238E27FC236}">
                <a16:creationId xmlns:a16="http://schemas.microsoft.com/office/drawing/2014/main" id="{DD3D0396-BA83-4AA6-83D6-002D8BCB70A4}"/>
              </a:ext>
            </a:extLst>
          </p:cNvPr>
          <p:cNvGrpSpPr/>
          <p:nvPr/>
        </p:nvGrpSpPr>
        <p:grpSpPr>
          <a:xfrm>
            <a:off x="696446" y="3227566"/>
            <a:ext cx="10710541" cy="568681"/>
            <a:chOff x="696446" y="3227566"/>
            <a:chExt cx="10710541" cy="568681"/>
          </a:xfrm>
        </p:grpSpPr>
        <p:sp>
          <p:nvSpPr>
            <p:cNvPr id="238" name="직사각형 237">
              <a:extLst>
                <a:ext uri="{FF2B5EF4-FFF2-40B4-BE49-F238E27FC236}">
                  <a16:creationId xmlns:a16="http://schemas.microsoft.com/office/drawing/2014/main" id="{8E8724B0-1B66-45F5-8D00-62FAE915B35D}"/>
                </a:ext>
              </a:extLst>
            </p:cNvPr>
            <p:cNvSpPr/>
            <p:nvPr/>
          </p:nvSpPr>
          <p:spPr bwMode="auto">
            <a:xfrm>
              <a:off x="750676" y="3232685"/>
              <a:ext cx="703312" cy="563562"/>
            </a:xfrm>
            <a:prstGeom prst="rect">
              <a:avLst/>
            </a:prstGeom>
            <a:solidFill>
              <a:srgbClr val="BBE0E3">
                <a:lumMod val="20000"/>
                <a:lumOff val="80000"/>
              </a:srgbClr>
            </a:solidFill>
            <a:ln w="9525" cap="flat" cmpd="sng" algn="ctr">
              <a:solidFill>
                <a:srgbClr val="7030A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40" name="Rectangle 644">
              <a:extLst>
                <a:ext uri="{FF2B5EF4-FFF2-40B4-BE49-F238E27FC236}">
                  <a16:creationId xmlns:a16="http://schemas.microsoft.com/office/drawing/2014/main" id="{330379BD-43FE-4266-B559-06C497F9E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446" y="3442119"/>
              <a:ext cx="838200" cy="153888"/>
            </a:xfrm>
            <a:prstGeom prst="rect">
              <a:avLst/>
            </a:prstGeom>
            <a:noFill/>
            <a:ln w="12700" cap="flat" cmpd="sng" algn="ctr">
              <a:noFill/>
              <a:prstDash val="sysDash"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DATA</a:t>
              </a:r>
              <a:endParaRPr kumimoji="0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42" name="Rectangle 76">
              <a:extLst>
                <a:ext uri="{FF2B5EF4-FFF2-40B4-BE49-F238E27FC236}">
                  <a16:creationId xmlns:a16="http://schemas.microsoft.com/office/drawing/2014/main" id="{C388FB80-4BA3-4979-8672-8CD9734C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007" y="3227566"/>
              <a:ext cx="7952980" cy="558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>
              <a:solidFill>
                <a:srgbClr val="7030A0"/>
              </a:solidFill>
              <a:prstDash val="sysDash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sp>
        <p:nvSpPr>
          <p:cNvPr id="244" name="Rectangle 740">
            <a:extLst>
              <a:ext uri="{FF2B5EF4-FFF2-40B4-BE49-F238E27FC236}">
                <a16:creationId xmlns:a16="http://schemas.microsoft.com/office/drawing/2014/main" id="{413F87EA-78D6-4EAB-A226-CEE04C785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448" y="3478391"/>
            <a:ext cx="186012" cy="23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762000"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762000"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762000"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762000"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762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grpSp>
        <p:nvGrpSpPr>
          <p:cNvPr id="379" name="그룹 378">
            <a:extLst>
              <a:ext uri="{FF2B5EF4-FFF2-40B4-BE49-F238E27FC236}">
                <a16:creationId xmlns:a16="http://schemas.microsoft.com/office/drawing/2014/main" id="{BA3E6274-2EAC-4746-B2B4-EBBE8F520476}"/>
              </a:ext>
            </a:extLst>
          </p:cNvPr>
          <p:cNvGrpSpPr/>
          <p:nvPr/>
        </p:nvGrpSpPr>
        <p:grpSpPr>
          <a:xfrm>
            <a:off x="3571699" y="3033250"/>
            <a:ext cx="1459188" cy="690137"/>
            <a:chOff x="3571699" y="3033250"/>
            <a:chExt cx="1459188" cy="690137"/>
          </a:xfrm>
        </p:grpSpPr>
        <p:sp>
          <p:nvSpPr>
            <p:cNvPr id="248" name="순서도: 자기 디스크 247">
              <a:extLst>
                <a:ext uri="{FF2B5EF4-FFF2-40B4-BE49-F238E27FC236}">
                  <a16:creationId xmlns:a16="http://schemas.microsoft.com/office/drawing/2014/main" id="{EF1BDE38-E490-4824-8242-1C8441CADE80}"/>
                </a:ext>
              </a:extLst>
            </p:cNvPr>
            <p:cNvSpPr/>
            <p:nvPr/>
          </p:nvSpPr>
          <p:spPr bwMode="auto">
            <a:xfrm>
              <a:off x="3571699" y="3298997"/>
              <a:ext cx="1459188" cy="424390"/>
            </a:xfrm>
            <a:prstGeom prst="flowChartMagneticDisk">
              <a:avLst/>
            </a:prstGeom>
            <a:gradFill>
              <a:gsLst>
                <a:gs pos="0">
                  <a:srgbClr val="000000">
                    <a:lumMod val="0"/>
                    <a:lumOff val="100000"/>
                  </a:srgbClr>
                </a:gs>
                <a:gs pos="52000">
                  <a:schemeClr val="accent1">
                    <a:lumMod val="40000"/>
                    <a:lumOff val="60000"/>
                  </a:schemeClr>
                </a:gs>
                <a:gs pos="100000">
                  <a:schemeClr val="tx2">
                    <a:lumMod val="11000"/>
                    <a:lumOff val="89000"/>
                  </a:schemeClr>
                </a:gs>
              </a:gsLst>
              <a:path path="circle">
                <a:fillToRect r="100000" b="100000"/>
              </a:path>
            </a:gradFill>
            <a:ln w="9525" cap="flat" cmpd="sng" algn="ctr">
              <a:solidFill>
                <a:srgbClr val="000000">
                  <a:lumMod val="75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50" name="Rectangle 688">
              <a:extLst>
                <a:ext uri="{FF2B5EF4-FFF2-40B4-BE49-F238E27FC236}">
                  <a16:creationId xmlns:a16="http://schemas.microsoft.com/office/drawing/2014/main" id="{F5E62378-13F7-490E-85C5-147841F19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681" y="3445916"/>
              <a:ext cx="13962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Competency Assessment History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66" name="이등변 삼각형 720">
              <a:extLst>
                <a:ext uri="{FF2B5EF4-FFF2-40B4-BE49-F238E27FC236}">
                  <a16:creationId xmlns:a16="http://schemas.microsoft.com/office/drawing/2014/main" id="{A1197EC6-02CE-487C-8B5B-7892E74D4424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4155907" y="3033250"/>
              <a:ext cx="134938" cy="107950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80" name="그룹 379">
            <a:extLst>
              <a:ext uri="{FF2B5EF4-FFF2-40B4-BE49-F238E27FC236}">
                <a16:creationId xmlns:a16="http://schemas.microsoft.com/office/drawing/2014/main" id="{65822D79-6608-436E-9E1F-C764E4363784}"/>
              </a:ext>
            </a:extLst>
          </p:cNvPr>
          <p:cNvGrpSpPr/>
          <p:nvPr/>
        </p:nvGrpSpPr>
        <p:grpSpPr>
          <a:xfrm>
            <a:off x="5181908" y="3062122"/>
            <a:ext cx="1492650" cy="645218"/>
            <a:chOff x="5181908" y="3062122"/>
            <a:chExt cx="1492650" cy="645218"/>
          </a:xfrm>
        </p:grpSpPr>
        <p:sp>
          <p:nvSpPr>
            <p:cNvPr id="246" name="순서도: 자기 디스크 245">
              <a:extLst>
                <a:ext uri="{FF2B5EF4-FFF2-40B4-BE49-F238E27FC236}">
                  <a16:creationId xmlns:a16="http://schemas.microsoft.com/office/drawing/2014/main" id="{02B8ADBB-5BEE-4EAB-B6BB-7536B2087405}"/>
                </a:ext>
              </a:extLst>
            </p:cNvPr>
            <p:cNvSpPr/>
            <p:nvPr/>
          </p:nvSpPr>
          <p:spPr bwMode="auto">
            <a:xfrm>
              <a:off x="5181908" y="3282950"/>
              <a:ext cx="1492650" cy="424390"/>
            </a:xfrm>
            <a:prstGeom prst="flowChartMagneticDisk">
              <a:avLst/>
            </a:prstGeom>
            <a:gradFill>
              <a:gsLst>
                <a:gs pos="0">
                  <a:srgbClr val="000000">
                    <a:lumMod val="0"/>
                    <a:lumOff val="100000"/>
                  </a:srgbClr>
                </a:gs>
                <a:gs pos="52000">
                  <a:schemeClr val="accent1">
                    <a:lumMod val="40000"/>
                    <a:lumOff val="60000"/>
                  </a:schemeClr>
                </a:gs>
                <a:gs pos="100000">
                  <a:schemeClr val="tx2">
                    <a:lumMod val="11000"/>
                    <a:lumOff val="89000"/>
                  </a:schemeClr>
                </a:gs>
              </a:gsLst>
              <a:path path="circle">
                <a:fillToRect r="100000" b="100000"/>
              </a:path>
            </a:gradFill>
            <a:ln w="9525" cap="flat" cmpd="sng" algn="ctr">
              <a:solidFill>
                <a:srgbClr val="000000">
                  <a:lumMod val="75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52" name="Rectangle 688">
              <a:extLst>
                <a:ext uri="{FF2B5EF4-FFF2-40B4-BE49-F238E27FC236}">
                  <a16:creationId xmlns:a16="http://schemas.microsoft.com/office/drawing/2014/main" id="{95B3A180-CA50-411A-A7CD-A9662E7E9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8367" y="3484304"/>
              <a:ext cx="8382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Career Dev.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68" name="이등변 삼각형 720">
              <a:extLst>
                <a:ext uri="{FF2B5EF4-FFF2-40B4-BE49-F238E27FC236}">
                  <a16:creationId xmlns:a16="http://schemas.microsoft.com/office/drawing/2014/main" id="{751640A5-3EA2-4A3B-97C5-7FBDFC47551A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5813628" y="3062122"/>
              <a:ext cx="134938" cy="107950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81" name="그룹 380">
            <a:extLst>
              <a:ext uri="{FF2B5EF4-FFF2-40B4-BE49-F238E27FC236}">
                <a16:creationId xmlns:a16="http://schemas.microsoft.com/office/drawing/2014/main" id="{B2700300-B27E-47F0-8C36-4413730FA178}"/>
              </a:ext>
            </a:extLst>
          </p:cNvPr>
          <p:cNvGrpSpPr/>
          <p:nvPr/>
        </p:nvGrpSpPr>
        <p:grpSpPr>
          <a:xfrm>
            <a:off x="6820207" y="3070904"/>
            <a:ext cx="1388658" cy="648674"/>
            <a:chOff x="6820207" y="3070904"/>
            <a:chExt cx="1388658" cy="648674"/>
          </a:xfrm>
        </p:grpSpPr>
        <p:sp>
          <p:nvSpPr>
            <p:cNvPr id="254" name="순서도: 자기 디스크 253">
              <a:extLst>
                <a:ext uri="{FF2B5EF4-FFF2-40B4-BE49-F238E27FC236}">
                  <a16:creationId xmlns:a16="http://schemas.microsoft.com/office/drawing/2014/main" id="{D3BDFCE4-B34B-45A7-9C58-9116683F2224}"/>
                </a:ext>
              </a:extLst>
            </p:cNvPr>
            <p:cNvSpPr/>
            <p:nvPr/>
          </p:nvSpPr>
          <p:spPr bwMode="auto">
            <a:xfrm>
              <a:off x="6820207" y="3295188"/>
              <a:ext cx="1388658" cy="424390"/>
            </a:xfrm>
            <a:prstGeom prst="flowChartMagneticDisk">
              <a:avLst/>
            </a:prstGeom>
            <a:gradFill>
              <a:gsLst>
                <a:gs pos="0">
                  <a:srgbClr val="000000">
                    <a:lumMod val="0"/>
                    <a:lumOff val="100000"/>
                  </a:srgbClr>
                </a:gs>
                <a:gs pos="52000">
                  <a:schemeClr val="accent1">
                    <a:lumMod val="40000"/>
                    <a:lumOff val="60000"/>
                  </a:schemeClr>
                </a:gs>
                <a:gs pos="100000">
                  <a:schemeClr val="tx2">
                    <a:lumMod val="11000"/>
                    <a:lumOff val="89000"/>
                  </a:schemeClr>
                </a:gs>
              </a:gsLst>
              <a:path path="circle">
                <a:fillToRect r="100000" b="100000"/>
              </a:path>
            </a:gradFill>
            <a:ln w="9525" cap="flat" cmpd="sng" algn="ctr">
              <a:solidFill>
                <a:srgbClr val="000000">
                  <a:lumMod val="75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56" name="Rectangle 760">
              <a:extLst>
                <a:ext uri="{FF2B5EF4-FFF2-40B4-BE49-F238E27FC236}">
                  <a16:creationId xmlns:a16="http://schemas.microsoft.com/office/drawing/2014/main" id="{AEC20AFB-867E-4307-8A26-01ABC8148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0458" y="3442119"/>
              <a:ext cx="838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Curriculum Dev. History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70" name="이등변 삼각형 720">
              <a:extLst>
                <a:ext uri="{FF2B5EF4-FFF2-40B4-BE49-F238E27FC236}">
                  <a16:creationId xmlns:a16="http://schemas.microsoft.com/office/drawing/2014/main" id="{771DEEEC-BFB9-4714-AED6-B61D34E895D0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7392205" y="3070904"/>
              <a:ext cx="134938" cy="107950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82" name="그룹 381">
            <a:extLst>
              <a:ext uri="{FF2B5EF4-FFF2-40B4-BE49-F238E27FC236}">
                <a16:creationId xmlns:a16="http://schemas.microsoft.com/office/drawing/2014/main" id="{93175315-08E2-4EC5-8797-AF71165F8987}"/>
              </a:ext>
            </a:extLst>
          </p:cNvPr>
          <p:cNvGrpSpPr/>
          <p:nvPr/>
        </p:nvGrpSpPr>
        <p:grpSpPr>
          <a:xfrm>
            <a:off x="8414008" y="3075219"/>
            <a:ext cx="1349076" cy="657121"/>
            <a:chOff x="8414008" y="3075219"/>
            <a:chExt cx="1349076" cy="657121"/>
          </a:xfrm>
        </p:grpSpPr>
        <p:sp>
          <p:nvSpPr>
            <p:cNvPr id="258" name="순서도: 자기 디스크 257">
              <a:extLst>
                <a:ext uri="{FF2B5EF4-FFF2-40B4-BE49-F238E27FC236}">
                  <a16:creationId xmlns:a16="http://schemas.microsoft.com/office/drawing/2014/main" id="{86868425-F49A-452D-8028-8201241E682A}"/>
                </a:ext>
              </a:extLst>
            </p:cNvPr>
            <p:cNvSpPr/>
            <p:nvPr/>
          </p:nvSpPr>
          <p:spPr bwMode="auto">
            <a:xfrm>
              <a:off x="8414008" y="3307950"/>
              <a:ext cx="1349076" cy="424390"/>
            </a:xfrm>
            <a:prstGeom prst="flowChartMagneticDisk">
              <a:avLst/>
            </a:prstGeom>
            <a:gradFill>
              <a:gsLst>
                <a:gs pos="0">
                  <a:srgbClr val="000000">
                    <a:lumMod val="0"/>
                    <a:lumOff val="100000"/>
                  </a:srgbClr>
                </a:gs>
                <a:gs pos="52000">
                  <a:schemeClr val="accent1">
                    <a:lumMod val="40000"/>
                    <a:lumOff val="60000"/>
                  </a:schemeClr>
                </a:gs>
                <a:gs pos="100000">
                  <a:schemeClr val="tx2">
                    <a:lumMod val="11000"/>
                    <a:lumOff val="89000"/>
                  </a:schemeClr>
                </a:gs>
              </a:gsLst>
              <a:path path="circle">
                <a:fillToRect r="100000" b="100000"/>
              </a:path>
            </a:gradFill>
            <a:ln w="9525" cap="flat" cmpd="sng" algn="ctr">
              <a:solidFill>
                <a:srgbClr val="000000">
                  <a:lumMod val="75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60" name="Rectangle 761">
              <a:extLst>
                <a:ext uri="{FF2B5EF4-FFF2-40B4-BE49-F238E27FC236}">
                  <a16:creationId xmlns:a16="http://schemas.microsoft.com/office/drawing/2014/main" id="{F83DD614-89B0-4DE9-8498-27CD7DF70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9126" y="3515514"/>
              <a:ext cx="8382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Self Dev. MGT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72" name="이등변 삼각형 720">
              <a:extLst>
                <a:ext uri="{FF2B5EF4-FFF2-40B4-BE49-F238E27FC236}">
                  <a16:creationId xmlns:a16="http://schemas.microsoft.com/office/drawing/2014/main" id="{DEA58D81-8362-40BF-A7A1-825F5E19A9AE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8943119" y="3075219"/>
              <a:ext cx="134938" cy="107950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83" name="그룹 382">
            <a:extLst>
              <a:ext uri="{FF2B5EF4-FFF2-40B4-BE49-F238E27FC236}">
                <a16:creationId xmlns:a16="http://schemas.microsoft.com/office/drawing/2014/main" id="{422452A7-E25B-4313-BDDF-57F70894280E}"/>
              </a:ext>
            </a:extLst>
          </p:cNvPr>
          <p:cNvGrpSpPr/>
          <p:nvPr/>
        </p:nvGrpSpPr>
        <p:grpSpPr>
          <a:xfrm>
            <a:off x="9947133" y="3061339"/>
            <a:ext cx="1376448" cy="666750"/>
            <a:chOff x="9947133" y="3061339"/>
            <a:chExt cx="1376448" cy="666750"/>
          </a:xfrm>
        </p:grpSpPr>
        <p:sp>
          <p:nvSpPr>
            <p:cNvPr id="262" name="순서도: 자기 디스크 261">
              <a:extLst>
                <a:ext uri="{FF2B5EF4-FFF2-40B4-BE49-F238E27FC236}">
                  <a16:creationId xmlns:a16="http://schemas.microsoft.com/office/drawing/2014/main" id="{A7DAAE3D-8F2F-48A5-93A8-81CB000B32C5}"/>
                </a:ext>
              </a:extLst>
            </p:cNvPr>
            <p:cNvSpPr/>
            <p:nvPr/>
          </p:nvSpPr>
          <p:spPr bwMode="auto">
            <a:xfrm>
              <a:off x="9947133" y="3303699"/>
              <a:ext cx="1376448" cy="424390"/>
            </a:xfrm>
            <a:prstGeom prst="flowChartMagneticDisk">
              <a:avLst/>
            </a:prstGeom>
            <a:gradFill>
              <a:gsLst>
                <a:gs pos="0">
                  <a:srgbClr val="000000">
                    <a:lumMod val="0"/>
                    <a:lumOff val="100000"/>
                  </a:srgbClr>
                </a:gs>
                <a:gs pos="52000">
                  <a:schemeClr val="accent1">
                    <a:lumMod val="40000"/>
                    <a:lumOff val="60000"/>
                  </a:schemeClr>
                </a:gs>
                <a:gs pos="100000">
                  <a:schemeClr val="tx2">
                    <a:lumMod val="11000"/>
                    <a:lumOff val="89000"/>
                  </a:schemeClr>
                </a:gs>
              </a:gsLst>
              <a:path path="circle">
                <a:fillToRect r="100000" b="100000"/>
              </a:path>
            </a:gradFill>
            <a:ln w="9525" cap="flat" cmpd="sng" algn="ctr">
              <a:solidFill>
                <a:srgbClr val="000000">
                  <a:lumMod val="75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64" name="Rectangle 762">
              <a:extLst>
                <a:ext uri="{FF2B5EF4-FFF2-40B4-BE49-F238E27FC236}">
                  <a16:creationId xmlns:a16="http://schemas.microsoft.com/office/drawing/2014/main" id="{341FC509-A0F5-402D-BE78-3231E6592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9441" y="3500851"/>
              <a:ext cx="8382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History Analysis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74" name="이등변 삼각형 720">
              <a:extLst>
                <a:ext uri="{FF2B5EF4-FFF2-40B4-BE49-F238E27FC236}">
                  <a16:creationId xmlns:a16="http://schemas.microsoft.com/office/drawing/2014/main" id="{582C617F-ADAC-4CB7-BBB4-E123A12CA69E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10512936" y="3061339"/>
              <a:ext cx="134938" cy="107950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84" name="그룹 383">
            <a:extLst>
              <a:ext uri="{FF2B5EF4-FFF2-40B4-BE49-F238E27FC236}">
                <a16:creationId xmlns:a16="http://schemas.microsoft.com/office/drawing/2014/main" id="{B40FB706-1B32-4629-97D5-839A458E12E0}"/>
              </a:ext>
            </a:extLst>
          </p:cNvPr>
          <p:cNvGrpSpPr/>
          <p:nvPr/>
        </p:nvGrpSpPr>
        <p:grpSpPr>
          <a:xfrm>
            <a:off x="649539" y="3951422"/>
            <a:ext cx="10759486" cy="903127"/>
            <a:chOff x="649539" y="3951422"/>
            <a:chExt cx="10759486" cy="903127"/>
          </a:xfrm>
        </p:grpSpPr>
        <p:sp>
          <p:nvSpPr>
            <p:cNvPr id="346" name="Rectangle 76">
              <a:extLst>
                <a:ext uri="{FF2B5EF4-FFF2-40B4-BE49-F238E27FC236}">
                  <a16:creationId xmlns:a16="http://schemas.microsoft.com/office/drawing/2014/main" id="{FA62ED3B-64CD-4C3C-9256-D8BA408BF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007" y="3951422"/>
              <a:ext cx="7955018" cy="90312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solidFill>
                <a:srgbClr val="7030A0"/>
              </a:solidFill>
              <a:prstDash val="sysDash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76" name="직사각형 275">
              <a:extLst>
                <a:ext uri="{FF2B5EF4-FFF2-40B4-BE49-F238E27FC236}">
                  <a16:creationId xmlns:a16="http://schemas.microsoft.com/office/drawing/2014/main" id="{2AD943DC-EDC0-422C-9389-8090664F606A}"/>
                </a:ext>
              </a:extLst>
            </p:cNvPr>
            <p:cNvSpPr/>
            <p:nvPr/>
          </p:nvSpPr>
          <p:spPr bwMode="auto">
            <a:xfrm>
              <a:off x="750676" y="4123841"/>
              <a:ext cx="703312" cy="694870"/>
            </a:xfrm>
            <a:prstGeom prst="rect">
              <a:avLst/>
            </a:prstGeom>
            <a:solidFill>
              <a:srgbClr val="BBE0E3">
                <a:lumMod val="20000"/>
                <a:lumOff val="80000"/>
              </a:srgbClr>
            </a:solidFill>
            <a:ln w="9525" cap="flat" cmpd="sng" algn="ctr">
              <a:solidFill>
                <a:srgbClr val="7030A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78" name="Rectangle 681">
              <a:extLst>
                <a:ext uri="{FF2B5EF4-FFF2-40B4-BE49-F238E27FC236}">
                  <a16:creationId xmlns:a16="http://schemas.microsoft.com/office/drawing/2014/main" id="{D29330C5-5928-431C-880B-70999239A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539" y="4394332"/>
              <a:ext cx="838200" cy="153888"/>
            </a:xfrm>
            <a:prstGeom prst="rect">
              <a:avLst/>
            </a:prstGeom>
            <a:noFill/>
            <a:ln w="12700" cap="flat" cmpd="sng" algn="ctr">
              <a:noFill/>
              <a:prstDash val="sysDash"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000" b="1" kern="0" dirty="0">
                  <a:solidFill>
                    <a:srgbClr val="002060"/>
                  </a:solidFill>
                  <a:latin typeface="나눔고딕" pitchFamily="50" charset="-127"/>
                  <a:ea typeface="나눔고딕" pitchFamily="50" charset="-127"/>
                </a:rPr>
                <a:t>Policies</a:t>
              </a:r>
              <a:endParaRPr kumimoji="0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85" name="그룹 384">
            <a:extLst>
              <a:ext uri="{FF2B5EF4-FFF2-40B4-BE49-F238E27FC236}">
                <a16:creationId xmlns:a16="http://schemas.microsoft.com/office/drawing/2014/main" id="{B4722A2E-4939-41DF-B6CF-5FEAEF119834}"/>
              </a:ext>
            </a:extLst>
          </p:cNvPr>
          <p:cNvGrpSpPr/>
          <p:nvPr/>
        </p:nvGrpSpPr>
        <p:grpSpPr>
          <a:xfrm>
            <a:off x="3543105" y="3928998"/>
            <a:ext cx="1468732" cy="894834"/>
            <a:chOff x="3543105" y="3928998"/>
            <a:chExt cx="1468732" cy="894834"/>
          </a:xfrm>
        </p:grpSpPr>
        <p:sp>
          <p:nvSpPr>
            <p:cNvPr id="282" name="Text Box 717">
              <a:extLst>
                <a:ext uri="{FF2B5EF4-FFF2-40B4-BE49-F238E27FC236}">
                  <a16:creationId xmlns:a16="http://schemas.microsoft.com/office/drawing/2014/main" id="{9129E495-08E8-4FE6-BD88-77E24B938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3105" y="4131682"/>
              <a:ext cx="1468732" cy="692150"/>
            </a:xfrm>
            <a:prstGeom prst="rect">
              <a:avLst/>
            </a:prstGeom>
            <a:solidFill>
              <a:srgbClr val="808080">
                <a:lumMod val="40000"/>
                <a:lumOff val="60000"/>
              </a:srgbClr>
            </a:solidFill>
            <a:ln>
              <a:solidFill>
                <a:srgbClr val="002060"/>
              </a:solidFill>
              <a:prstDash val="sysDash"/>
            </a:ln>
            <a:effectLst/>
          </p:spPr>
          <p:txBody>
            <a:bodyPr wrap="none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altLang="ko-KR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Prediction</a:t>
              </a:r>
              <a:endParaRPr kumimoji="0" lang="ko-KR" alt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ko-KR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lang="en-US" altLang="ko-KR" sz="700" b="1" kern="0" dirty="0">
                  <a:solidFill>
                    <a:srgbClr val="000000">
                      <a:lumMod val="50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Recruit</a:t>
              </a:r>
              <a:r>
                <a:rPr lang="ko-KR" altLang="en-US" sz="700" b="1" kern="0" dirty="0">
                  <a:solidFill>
                    <a:srgbClr val="000000">
                      <a:lumMod val="50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700" b="1" kern="0" dirty="0">
                  <a:solidFill>
                    <a:srgbClr val="000000">
                      <a:lumMod val="50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Strategy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Relocation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en-US" altLang="ko-KR" sz="700" b="1" kern="0" dirty="0">
                  <a:solidFill>
                    <a:srgbClr val="000000">
                      <a:lumMod val="50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 Replacement</a:t>
              </a:r>
              <a:endParaRPr kumimoji="0" lang="en-US" altLang="ko-KR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84" name="Text Box 718">
              <a:extLst>
                <a:ext uri="{FF2B5EF4-FFF2-40B4-BE49-F238E27FC236}">
                  <a16:creationId xmlns:a16="http://schemas.microsoft.com/office/drawing/2014/main" id="{C06ACD2F-2D04-4493-8E49-C00FF4576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8655" y="3928998"/>
              <a:ext cx="563563" cy="2492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lang="en-US" altLang="ko-KR" sz="1000" b="1" kern="0" dirty="0">
                  <a:solidFill>
                    <a:srgbClr val="000000">
                      <a:lumMod val="50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HR</a:t>
              </a:r>
              <a:r>
                <a:rPr lang="ko-KR" altLang="en-US" sz="1000" b="1" kern="0" dirty="0">
                  <a:solidFill>
                    <a:srgbClr val="000000">
                      <a:lumMod val="50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1000" b="1" kern="0" dirty="0">
                  <a:solidFill>
                    <a:srgbClr val="000000">
                      <a:lumMod val="50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MGT</a:t>
              </a:r>
              <a:endParaRPr kumimoji="0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86" name="그룹 385">
            <a:extLst>
              <a:ext uri="{FF2B5EF4-FFF2-40B4-BE49-F238E27FC236}">
                <a16:creationId xmlns:a16="http://schemas.microsoft.com/office/drawing/2014/main" id="{BBB6910C-FCB5-4B2B-8BC6-F35342690149}"/>
              </a:ext>
            </a:extLst>
          </p:cNvPr>
          <p:cNvGrpSpPr/>
          <p:nvPr/>
        </p:nvGrpSpPr>
        <p:grpSpPr>
          <a:xfrm>
            <a:off x="5149711" y="3920997"/>
            <a:ext cx="1505797" cy="897714"/>
            <a:chOff x="5149711" y="3920997"/>
            <a:chExt cx="1505797" cy="897714"/>
          </a:xfrm>
        </p:grpSpPr>
        <p:sp>
          <p:nvSpPr>
            <p:cNvPr id="288" name="Text Box 717">
              <a:extLst>
                <a:ext uri="{FF2B5EF4-FFF2-40B4-BE49-F238E27FC236}">
                  <a16:creationId xmlns:a16="http://schemas.microsoft.com/office/drawing/2014/main" id="{24E5A179-901E-4033-950C-7FF0E8996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9711" y="4137674"/>
              <a:ext cx="1505797" cy="681037"/>
            </a:xfrm>
            <a:prstGeom prst="rect">
              <a:avLst/>
            </a:prstGeom>
            <a:solidFill>
              <a:srgbClr val="808080">
                <a:lumMod val="40000"/>
                <a:lumOff val="60000"/>
              </a:srgbClr>
            </a:solidFill>
            <a:ln>
              <a:solidFill>
                <a:srgbClr val="002060"/>
              </a:solidFill>
              <a:prstDash val="sysDash"/>
            </a:ln>
            <a:effectLst/>
          </p:spPr>
          <p:txBody>
            <a:bodyPr wrap="none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altLang="ko-KR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Hurdle? Or Info.?</a:t>
              </a:r>
              <a:endParaRPr kumimoji="0" lang="ko-KR" alt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ko-KR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Accumulation &amp;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en-US" altLang="ko-KR" sz="700" b="1" kern="0" dirty="0">
                  <a:solidFill>
                    <a:srgbClr val="000000">
                      <a:lumMod val="50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 Vital Info. For Dev.</a:t>
              </a:r>
              <a:endParaRPr kumimoji="0" lang="ko-KR" alt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altLang="ko-KR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altLang="ko-KR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290" name="Text Box 718">
              <a:extLst>
                <a:ext uri="{FF2B5EF4-FFF2-40B4-BE49-F238E27FC236}">
                  <a16:creationId xmlns:a16="http://schemas.microsoft.com/office/drawing/2014/main" id="{7960C409-DC48-43ED-8A89-E6E2E442C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0746" y="3920997"/>
              <a:ext cx="1431501" cy="2470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lang="en-US" altLang="ko-KR" sz="1000" b="1" kern="0" dirty="0">
                  <a:solidFill>
                    <a:srgbClr val="000000">
                      <a:lumMod val="50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Competency Assessment</a:t>
              </a:r>
              <a:endParaRPr kumimoji="0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87" name="그룹 386">
            <a:extLst>
              <a:ext uri="{FF2B5EF4-FFF2-40B4-BE49-F238E27FC236}">
                <a16:creationId xmlns:a16="http://schemas.microsoft.com/office/drawing/2014/main" id="{939B7B15-1587-4D24-B657-74E083EA589D}"/>
              </a:ext>
            </a:extLst>
          </p:cNvPr>
          <p:cNvGrpSpPr/>
          <p:nvPr/>
        </p:nvGrpSpPr>
        <p:grpSpPr>
          <a:xfrm>
            <a:off x="6801157" y="3933835"/>
            <a:ext cx="1387428" cy="861655"/>
            <a:chOff x="6801157" y="3933835"/>
            <a:chExt cx="1387428" cy="861655"/>
          </a:xfrm>
        </p:grpSpPr>
        <p:sp>
          <p:nvSpPr>
            <p:cNvPr id="294" name="Text Box 717">
              <a:extLst>
                <a:ext uri="{FF2B5EF4-FFF2-40B4-BE49-F238E27FC236}">
                  <a16:creationId xmlns:a16="http://schemas.microsoft.com/office/drawing/2014/main" id="{72D715ED-D8DB-4B00-B2ED-047070142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1157" y="4131915"/>
              <a:ext cx="1387428" cy="663575"/>
            </a:xfrm>
            <a:prstGeom prst="rect">
              <a:avLst/>
            </a:prstGeom>
            <a:solidFill>
              <a:srgbClr val="808080">
                <a:lumMod val="40000"/>
                <a:lumOff val="60000"/>
              </a:srgbClr>
            </a:solidFill>
            <a:ln>
              <a:solidFill>
                <a:srgbClr val="002060"/>
              </a:solidFill>
              <a:prstDash val="sysDash"/>
            </a:ln>
            <a:effectLst/>
          </p:spPr>
          <p:txBody>
            <a:bodyPr wrap="none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Career Vision</a:t>
              </a:r>
              <a:endParaRPr kumimoji="0" lang="ko-KR" alt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ko-KR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lang="en-US" altLang="ko-KR" sz="700" b="1" kern="0" dirty="0">
                  <a:solidFill>
                    <a:srgbClr val="000000">
                      <a:lumMod val="50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Job</a:t>
              </a:r>
              <a:r>
                <a:rPr lang="ko-KR" altLang="en-US" sz="700" b="1" kern="0" dirty="0">
                  <a:solidFill>
                    <a:srgbClr val="000000">
                      <a:lumMod val="50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700" b="1" kern="0" dirty="0">
                  <a:solidFill>
                    <a:srgbClr val="000000">
                      <a:lumMod val="50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Transfer</a:t>
              </a:r>
              <a:endParaRPr kumimoji="0" lang="en-US" altLang="ko-KR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Mid to Long term</a:t>
              </a:r>
            </a:p>
          </p:txBody>
        </p:sp>
        <p:sp>
          <p:nvSpPr>
            <p:cNvPr id="296" name="Text Box 718">
              <a:extLst>
                <a:ext uri="{FF2B5EF4-FFF2-40B4-BE49-F238E27FC236}">
                  <a16:creationId xmlns:a16="http://schemas.microsoft.com/office/drawing/2014/main" id="{5ACD00D8-8069-459D-AB24-37E3EBC9A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5522" y="3933835"/>
              <a:ext cx="732943" cy="2492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CDP</a:t>
              </a:r>
              <a:endParaRPr kumimoji="0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88" name="그룹 387">
            <a:extLst>
              <a:ext uri="{FF2B5EF4-FFF2-40B4-BE49-F238E27FC236}">
                <a16:creationId xmlns:a16="http://schemas.microsoft.com/office/drawing/2014/main" id="{976FC7D5-B643-4E74-BA3B-A4EC1DE9EE01}"/>
              </a:ext>
            </a:extLst>
          </p:cNvPr>
          <p:cNvGrpSpPr/>
          <p:nvPr/>
        </p:nvGrpSpPr>
        <p:grpSpPr>
          <a:xfrm>
            <a:off x="8414008" y="3897557"/>
            <a:ext cx="2909573" cy="895123"/>
            <a:chOff x="8414008" y="3897557"/>
            <a:chExt cx="2909573" cy="895123"/>
          </a:xfrm>
        </p:grpSpPr>
        <p:sp>
          <p:nvSpPr>
            <p:cNvPr id="300" name="Text Box 717">
              <a:extLst>
                <a:ext uri="{FF2B5EF4-FFF2-40B4-BE49-F238E27FC236}">
                  <a16:creationId xmlns:a16="http://schemas.microsoft.com/office/drawing/2014/main" id="{9932BCFF-1AFC-4B6C-9D81-E41C57386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4008" y="4129105"/>
              <a:ext cx="2909573" cy="663575"/>
            </a:xfrm>
            <a:prstGeom prst="rect">
              <a:avLst/>
            </a:prstGeom>
            <a:solidFill>
              <a:srgbClr val="808080">
                <a:lumMod val="40000"/>
                <a:lumOff val="60000"/>
              </a:srgbClr>
            </a:solidFill>
            <a:ln>
              <a:solidFill>
                <a:srgbClr val="002060"/>
              </a:solidFill>
              <a:prstDash val="sysDash"/>
            </a:ln>
            <a:effectLst/>
          </p:spPr>
          <p:txBody>
            <a:bodyPr wrap="none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CBC</a:t>
              </a:r>
              <a:endParaRPr kumimoji="0" lang="ko-KR" alt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ko-KR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Link to Performance Analysis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lang="en-US" altLang="ko-KR" sz="700" b="1" kern="0" dirty="0">
                  <a:solidFill>
                    <a:srgbClr val="000000">
                      <a:lumMod val="50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Link to </a:t>
              </a:r>
              <a:r>
                <a: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HRM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Technology Ready (Make it neutral)</a:t>
              </a:r>
            </a:p>
          </p:txBody>
        </p:sp>
        <p:sp>
          <p:nvSpPr>
            <p:cNvPr id="302" name="Text Box 718">
              <a:extLst>
                <a:ext uri="{FF2B5EF4-FFF2-40B4-BE49-F238E27FC236}">
                  <a16:creationId xmlns:a16="http://schemas.microsoft.com/office/drawing/2014/main" id="{C72BCEE5-0EFD-43DB-92E4-9AE805009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1541" y="3897557"/>
              <a:ext cx="992519" cy="249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lang="en-US" altLang="ko-KR" sz="1000" b="1" kern="0" dirty="0">
                  <a:solidFill>
                    <a:srgbClr val="000000">
                      <a:lumMod val="50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Training</a:t>
              </a:r>
              <a:endParaRPr kumimoji="0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</p:grpSp>
      <p:grpSp>
        <p:nvGrpSpPr>
          <p:cNvPr id="389" name="그룹 388">
            <a:extLst>
              <a:ext uri="{FF2B5EF4-FFF2-40B4-BE49-F238E27FC236}">
                <a16:creationId xmlns:a16="http://schemas.microsoft.com/office/drawing/2014/main" id="{E0D2C377-561B-498D-AE67-6FA7AD3546B4}"/>
              </a:ext>
            </a:extLst>
          </p:cNvPr>
          <p:cNvGrpSpPr/>
          <p:nvPr/>
        </p:nvGrpSpPr>
        <p:grpSpPr>
          <a:xfrm>
            <a:off x="9446436" y="5289217"/>
            <a:ext cx="1874919" cy="1146143"/>
            <a:chOff x="9546192" y="5189461"/>
            <a:chExt cx="1874919" cy="1146143"/>
          </a:xfrm>
        </p:grpSpPr>
        <p:sp>
          <p:nvSpPr>
            <p:cNvPr id="305" name="Rectangle 432">
              <a:extLst>
                <a:ext uri="{FF2B5EF4-FFF2-40B4-BE49-F238E27FC236}">
                  <a16:creationId xmlns:a16="http://schemas.microsoft.com/office/drawing/2014/main" id="{FA6BC97C-7052-4699-894F-6E58F0FDF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5173" y="5189461"/>
              <a:ext cx="1795938" cy="673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ko-KR" sz="1200" b="1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306" name="Text Box 548">
              <a:extLst>
                <a:ext uri="{FF2B5EF4-FFF2-40B4-BE49-F238E27FC236}">
                  <a16:creationId xmlns:a16="http://schemas.microsoft.com/office/drawing/2014/main" id="{398F21A9-E530-4E1D-AA17-9E1468563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79601" y="5202932"/>
              <a:ext cx="455573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HRD </a:t>
              </a:r>
              <a:endPara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307" name="Text Box 562">
              <a:extLst>
                <a:ext uri="{FF2B5EF4-FFF2-40B4-BE49-F238E27FC236}">
                  <a16:creationId xmlns:a16="http://schemas.microsoft.com/office/drawing/2014/main" id="{2D101441-54E5-4A4B-89A7-85778B69A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6192" y="5873939"/>
              <a:ext cx="185499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1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Dev. Strategy Design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kumimoji="1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Training Delivery &amp; Quality MGT.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kumimoji="1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History Management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pic>
          <p:nvPicPr>
            <p:cNvPr id="310" name="그림 732">
              <a:extLst>
                <a:ext uri="{FF2B5EF4-FFF2-40B4-BE49-F238E27FC236}">
                  <a16:creationId xmlns:a16="http://schemas.microsoft.com/office/drawing/2014/main" id="{4784A1D3-00EE-4544-B076-A10B5D028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7190" y="5273634"/>
              <a:ext cx="6413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0" name="그룹 389">
            <a:extLst>
              <a:ext uri="{FF2B5EF4-FFF2-40B4-BE49-F238E27FC236}">
                <a16:creationId xmlns:a16="http://schemas.microsoft.com/office/drawing/2014/main" id="{07D7E1B8-ADA4-4BDF-AAA5-CAF37D40C6C8}"/>
              </a:ext>
            </a:extLst>
          </p:cNvPr>
          <p:cNvGrpSpPr/>
          <p:nvPr/>
        </p:nvGrpSpPr>
        <p:grpSpPr>
          <a:xfrm>
            <a:off x="7035979" y="5259999"/>
            <a:ext cx="2043575" cy="1193790"/>
            <a:chOff x="7135735" y="5160243"/>
            <a:chExt cx="2043575" cy="1193790"/>
          </a:xfrm>
        </p:grpSpPr>
        <p:sp>
          <p:nvSpPr>
            <p:cNvPr id="308" name="Text Box 563">
              <a:extLst>
                <a:ext uri="{FF2B5EF4-FFF2-40B4-BE49-F238E27FC236}">
                  <a16:creationId xmlns:a16="http://schemas.microsoft.com/office/drawing/2014/main" id="{625EAAAD-9FAC-4281-94F1-3CD4E263B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5735" y="5892368"/>
              <a:ext cx="172675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1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Competency</a:t>
              </a:r>
              <a:r>
                <a:rPr lang="ko-KR" altLang="en-US" sz="8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MGT.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Mid</a:t>
              </a:r>
              <a:r>
                <a:rPr lang="ko-KR" altLang="en-US" sz="8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to</a:t>
              </a:r>
              <a:r>
                <a:rPr lang="ko-KR" altLang="en-US" sz="8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Long</a:t>
              </a:r>
              <a:r>
                <a:rPr lang="ko-KR" altLang="en-US" sz="8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term</a:t>
              </a:r>
              <a:r>
                <a:rPr lang="ko-KR" altLang="en-US" sz="8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CDP</a:t>
              </a:r>
              <a:r>
                <a:rPr lang="ko-KR" altLang="en-US" sz="8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Design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Job-centered Self. Dev.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grpSp>
          <p:nvGrpSpPr>
            <p:cNvPr id="311" name="그룹 738">
              <a:extLst>
                <a:ext uri="{FF2B5EF4-FFF2-40B4-BE49-F238E27FC236}">
                  <a16:creationId xmlns:a16="http://schemas.microsoft.com/office/drawing/2014/main" id="{0D6C7AF5-256A-471C-9EE3-DA1BE0380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10682" y="5160243"/>
              <a:ext cx="1968628" cy="762674"/>
              <a:chOff x="5687505" y="4378660"/>
              <a:chExt cx="1968500" cy="755122"/>
            </a:xfrm>
          </p:grpSpPr>
          <p:sp>
            <p:nvSpPr>
              <p:cNvPr id="312" name="Rectangle 79">
                <a:extLst>
                  <a:ext uri="{FF2B5EF4-FFF2-40B4-BE49-F238E27FC236}">
                    <a16:creationId xmlns:a16="http://schemas.microsoft.com/office/drawing/2014/main" id="{A2792294-82C9-4567-8608-F1BF0E1D6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7505" y="4406126"/>
                <a:ext cx="1968500" cy="6731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ko-KR" sz="1200" b="1" i="0" u="none" strike="noStrike" kern="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313" name="Text Box 425">
                <a:extLst>
                  <a:ext uri="{FF2B5EF4-FFF2-40B4-BE49-F238E27FC236}">
                    <a16:creationId xmlns:a16="http://schemas.microsoft.com/office/drawing/2014/main" id="{6F4FD777-1F5A-49F9-8A23-D2520B63A5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2066" y="4378660"/>
                <a:ext cx="700788" cy="2285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900" b="1" kern="0" dirty="0">
                    <a:latin typeface="나눔고딕" pitchFamily="50" charset="-127"/>
                    <a:ea typeface="나눔고딕" pitchFamily="50" charset="-127"/>
                  </a:rPr>
                  <a:t>Employee</a:t>
                </a:r>
                <a:endParaRPr kumimoji="1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pic>
            <p:nvPicPr>
              <p:cNvPr id="314" name="그림 735">
                <a:extLst>
                  <a:ext uri="{FF2B5EF4-FFF2-40B4-BE49-F238E27FC236}">
                    <a16:creationId xmlns:a16="http://schemas.microsoft.com/office/drawing/2014/main" id="{2DB73931-1824-40E4-938C-B003198DB1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1977" y="4476639"/>
                <a:ext cx="641391" cy="632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" name="그림 736">
                <a:extLst>
                  <a:ext uri="{FF2B5EF4-FFF2-40B4-BE49-F238E27FC236}">
                    <a16:creationId xmlns:a16="http://schemas.microsoft.com/office/drawing/2014/main" id="{071FC657-FE73-4B8C-8858-DA998829C3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702" y="4501238"/>
                <a:ext cx="641391" cy="632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" name="그림 737">
                <a:extLst>
                  <a:ext uri="{FF2B5EF4-FFF2-40B4-BE49-F238E27FC236}">
                    <a16:creationId xmlns:a16="http://schemas.microsoft.com/office/drawing/2014/main" id="{26D81DFA-7489-4440-B15C-E592CAFE36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6720" y="4492933"/>
                <a:ext cx="641391" cy="632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91" name="그룹 390">
            <a:extLst>
              <a:ext uri="{FF2B5EF4-FFF2-40B4-BE49-F238E27FC236}">
                <a16:creationId xmlns:a16="http://schemas.microsoft.com/office/drawing/2014/main" id="{9CEEC5EA-AA25-41C3-B570-CF361F0254BD}"/>
              </a:ext>
            </a:extLst>
          </p:cNvPr>
          <p:cNvGrpSpPr/>
          <p:nvPr/>
        </p:nvGrpSpPr>
        <p:grpSpPr>
          <a:xfrm>
            <a:off x="4951298" y="5283661"/>
            <a:ext cx="1887467" cy="1207684"/>
            <a:chOff x="5051054" y="5183905"/>
            <a:chExt cx="1887467" cy="1207684"/>
          </a:xfrm>
        </p:grpSpPr>
        <p:sp>
          <p:nvSpPr>
            <p:cNvPr id="303" name="Rectangle 427">
              <a:extLst>
                <a:ext uri="{FF2B5EF4-FFF2-40B4-BE49-F238E27FC236}">
                  <a16:creationId xmlns:a16="http://schemas.microsoft.com/office/drawing/2014/main" id="{16EA9E75-138A-4F87-AD32-DE18C587F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2763" y="5183905"/>
              <a:ext cx="1491387" cy="684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ko-KR" sz="1200" b="1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304" name="Text Box 429">
              <a:extLst>
                <a:ext uri="{FF2B5EF4-FFF2-40B4-BE49-F238E27FC236}">
                  <a16:creationId xmlns:a16="http://schemas.microsoft.com/office/drawing/2014/main" id="{E71F7D43-4B5A-4028-A186-91105CB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8970" y="5190118"/>
              <a:ext cx="90441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900" b="1" dirty="0">
                  <a:latin typeface="나눔고딕" pitchFamily="50" charset="-127"/>
                  <a:ea typeface="나눔고딕" pitchFamily="50" charset="-127"/>
                </a:rPr>
                <a:t>Management</a:t>
              </a:r>
              <a:endPara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309" name="Text Box 564">
              <a:extLst>
                <a:ext uri="{FF2B5EF4-FFF2-40B4-BE49-F238E27FC236}">
                  <a16:creationId xmlns:a16="http://schemas.microsoft.com/office/drawing/2014/main" id="{54F24075-DC27-4019-AD77-26698C24F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1054" y="5929924"/>
              <a:ext cx="188746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1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Partner for HRD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Responsibility</a:t>
              </a:r>
              <a:r>
                <a:rPr lang="ko-KR" altLang="en-US" sz="8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for subordinate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Training</a:t>
              </a:r>
              <a:r>
                <a:rPr lang="ko-KR" altLang="en-US" sz="8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Result</a:t>
              </a:r>
              <a:r>
                <a:rPr lang="ko-KR" altLang="en-US" sz="8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Monitoring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pic>
          <p:nvPicPr>
            <p:cNvPr id="317" name="그림 739">
              <a:extLst>
                <a:ext uri="{FF2B5EF4-FFF2-40B4-BE49-F238E27FC236}">
                  <a16:creationId xmlns:a16="http://schemas.microsoft.com/office/drawing/2014/main" id="{9047B8B8-D277-4225-BBAE-2F043C310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686" y="5367557"/>
              <a:ext cx="869950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19" name="꺾인 연결선 747">
            <a:extLst>
              <a:ext uri="{FF2B5EF4-FFF2-40B4-BE49-F238E27FC236}">
                <a16:creationId xmlns:a16="http://schemas.microsoft.com/office/drawing/2014/main" id="{D038B673-27A1-48B1-8C4A-491A2B84A26F}"/>
              </a:ext>
            </a:extLst>
          </p:cNvPr>
          <p:cNvCxnSpPr>
            <a:cxnSpLocks noChangeShapeType="1"/>
            <a:stCxn id="305" idx="1"/>
            <a:endCxn id="312" idx="3"/>
          </p:cNvCxnSpPr>
          <p:nvPr/>
        </p:nvCxnSpPr>
        <p:spPr bwMode="auto">
          <a:xfrm rot="10800000" flipV="1">
            <a:off x="9079555" y="5625766"/>
            <a:ext cx="445863" cy="188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C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0" name="직선 화살표 연결선 749">
            <a:extLst>
              <a:ext uri="{FF2B5EF4-FFF2-40B4-BE49-F238E27FC236}">
                <a16:creationId xmlns:a16="http://schemas.microsoft.com/office/drawing/2014/main" id="{822D4B55-2E06-4F69-8AC0-3B46582BE874}"/>
              </a:ext>
            </a:extLst>
          </p:cNvPr>
          <p:cNvCxnSpPr>
            <a:cxnSpLocks noChangeShapeType="1"/>
            <a:stCxn id="312" idx="1"/>
            <a:endCxn id="303" idx="3"/>
          </p:cNvCxnSpPr>
          <p:nvPr/>
        </p:nvCxnSpPr>
        <p:spPr bwMode="auto">
          <a:xfrm flipH="1" flipV="1">
            <a:off x="6564394" y="5625767"/>
            <a:ext cx="546532" cy="188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1" name="꺾인 연결선 751">
            <a:extLst>
              <a:ext uri="{FF2B5EF4-FFF2-40B4-BE49-F238E27FC236}">
                <a16:creationId xmlns:a16="http://schemas.microsoft.com/office/drawing/2014/main" id="{8DD1ED1B-521F-4D75-9AE7-8A4244892331}"/>
              </a:ext>
            </a:extLst>
          </p:cNvPr>
          <p:cNvCxnSpPr>
            <a:cxnSpLocks noChangeShapeType="1"/>
            <a:stCxn id="305" idx="0"/>
            <a:endCxn id="304" idx="0"/>
          </p:cNvCxnSpPr>
          <p:nvPr/>
        </p:nvCxnSpPr>
        <p:spPr bwMode="auto">
          <a:xfrm rot="16200000" flipH="1" flipV="1">
            <a:off x="7967075" y="2833563"/>
            <a:ext cx="657" cy="4911964"/>
          </a:xfrm>
          <a:prstGeom prst="bentConnector3">
            <a:avLst>
              <a:gd name="adj1" fmla="val -34794521"/>
            </a:avLst>
          </a:prstGeom>
          <a:noFill/>
          <a:ln w="9525" algn="ctr">
            <a:solidFill>
              <a:srgbClr val="C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2" name="그룹 391">
            <a:extLst>
              <a:ext uri="{FF2B5EF4-FFF2-40B4-BE49-F238E27FC236}">
                <a16:creationId xmlns:a16="http://schemas.microsoft.com/office/drawing/2014/main" id="{13034586-DB07-4C5A-A2B5-440BC9DEED3C}"/>
              </a:ext>
            </a:extLst>
          </p:cNvPr>
          <p:cNvGrpSpPr/>
          <p:nvPr/>
        </p:nvGrpSpPr>
        <p:grpSpPr>
          <a:xfrm>
            <a:off x="2857411" y="5301374"/>
            <a:ext cx="1896673" cy="1152415"/>
            <a:chOff x="2957167" y="5201618"/>
            <a:chExt cx="1896673" cy="1152415"/>
          </a:xfrm>
        </p:grpSpPr>
        <p:sp>
          <p:nvSpPr>
            <p:cNvPr id="318" name="Text Box 562">
              <a:extLst>
                <a:ext uri="{FF2B5EF4-FFF2-40B4-BE49-F238E27FC236}">
                  <a16:creationId xmlns:a16="http://schemas.microsoft.com/office/drawing/2014/main" id="{7379CC2E-F1BB-45AE-811D-208255354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7167" y="5892368"/>
              <a:ext cx="189667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1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Performance Analysis on demand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kumimoji="1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Link HRD to HRM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 </a:t>
              </a:r>
              <a:r>
                <a:rPr lang="en-US" altLang="ko-KR" sz="800" b="1" dirty="0">
                  <a:latin typeface="나눔고딕" pitchFamily="50" charset="-127"/>
                  <a:ea typeface="나눔고딕" pitchFamily="50" charset="-127"/>
                </a:rPr>
                <a:t>Comprehensive </a:t>
              </a:r>
              <a:r>
                <a:rPr kumimoji="1" lang="en-US" altLang="ko-K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HR Planning</a:t>
              </a:r>
              <a:endParaRPr kumimoji="1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323" name="Rectangle 432">
              <a:extLst>
                <a:ext uri="{FF2B5EF4-FFF2-40B4-BE49-F238E27FC236}">
                  <a16:creationId xmlns:a16="http://schemas.microsoft.com/office/drawing/2014/main" id="{2286FB5E-183E-41D6-B330-207A0E3F8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636" y="5201618"/>
              <a:ext cx="1698023" cy="673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ko-KR" sz="1200" b="1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324" name="Text Box 548">
              <a:extLst>
                <a:ext uri="{FF2B5EF4-FFF2-40B4-BE49-F238E27FC236}">
                  <a16:creationId xmlns:a16="http://schemas.microsoft.com/office/drawing/2014/main" id="{83C43E02-0431-4055-9F10-D02E2AD24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6104" y="5219268"/>
              <a:ext cx="452367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HRM</a:t>
              </a:r>
              <a:endPara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pic>
          <p:nvPicPr>
            <p:cNvPr id="325" name="그림 743">
              <a:extLst>
                <a:ext uri="{FF2B5EF4-FFF2-40B4-BE49-F238E27FC236}">
                  <a16:creationId xmlns:a16="http://schemas.microsoft.com/office/drawing/2014/main" id="{ED5BD045-B4EB-48A4-B8AF-772E53111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32" y="5298099"/>
              <a:ext cx="552534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1" name="직사각형 728">
            <a:extLst>
              <a:ext uri="{FF2B5EF4-FFF2-40B4-BE49-F238E27FC236}">
                <a16:creationId xmlns:a16="http://schemas.microsoft.com/office/drawing/2014/main" id="{BCAA0B92-F461-4606-BBFD-D6CFF47E8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73" y="1469591"/>
            <a:ext cx="11433747" cy="5258175"/>
          </a:xfrm>
          <a:prstGeom prst="rect">
            <a:avLst/>
          </a:prstGeom>
          <a:noFill/>
          <a:ln w="9525" algn="ctr">
            <a:solidFill>
              <a:srgbClr val="00206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80808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cxnSp>
        <p:nvCxnSpPr>
          <p:cNvPr id="352" name="꺾인 연결선 745">
            <a:extLst>
              <a:ext uri="{FF2B5EF4-FFF2-40B4-BE49-F238E27FC236}">
                <a16:creationId xmlns:a16="http://schemas.microsoft.com/office/drawing/2014/main" id="{315EFB09-1385-4AFF-B18E-C36B651283C9}"/>
              </a:ext>
            </a:extLst>
          </p:cNvPr>
          <p:cNvCxnSpPr>
            <a:cxnSpLocks noChangeShapeType="1"/>
            <a:stCxn id="396" idx="1"/>
            <a:endCxn id="144" idx="1"/>
          </p:cNvCxnSpPr>
          <p:nvPr/>
        </p:nvCxnSpPr>
        <p:spPr bwMode="auto">
          <a:xfrm rot="10800000">
            <a:off x="1941945" y="1976797"/>
            <a:ext cx="314638" cy="3800057"/>
          </a:xfrm>
          <a:prstGeom prst="bentConnector3">
            <a:avLst>
              <a:gd name="adj1" fmla="val 172655"/>
            </a:avLst>
          </a:prstGeom>
          <a:noFill/>
          <a:ln w="9525" algn="ctr">
            <a:solidFill>
              <a:srgbClr val="C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8" name="그림 757">
            <a:extLst>
              <a:ext uri="{FF2B5EF4-FFF2-40B4-BE49-F238E27FC236}">
                <a16:creationId xmlns:a16="http://schemas.microsoft.com/office/drawing/2014/main" id="{DFDA471A-4C80-458E-A9B9-A4CE947521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8" y="5689302"/>
            <a:ext cx="991328" cy="88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3" name="직선 화살표 연결선 749">
            <a:extLst>
              <a:ext uri="{FF2B5EF4-FFF2-40B4-BE49-F238E27FC236}">
                <a16:creationId xmlns:a16="http://schemas.microsoft.com/office/drawing/2014/main" id="{1155EABC-71C4-4377-A19C-EA63EA856483}"/>
              </a:ext>
            </a:extLst>
          </p:cNvPr>
          <p:cNvCxnSpPr>
            <a:cxnSpLocks noChangeShapeType="1"/>
            <a:stCxn id="303" idx="1"/>
          </p:cNvCxnSpPr>
          <p:nvPr/>
        </p:nvCxnSpPr>
        <p:spPr bwMode="auto">
          <a:xfrm flipH="1">
            <a:off x="4698184" y="5625767"/>
            <a:ext cx="374823" cy="345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6373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840FB5A0-A23B-44BA-BB0B-82FA95F4045F}"/>
              </a:ext>
            </a:extLst>
          </p:cNvPr>
          <p:cNvGrpSpPr/>
          <p:nvPr/>
        </p:nvGrpSpPr>
        <p:grpSpPr>
          <a:xfrm>
            <a:off x="134231" y="87795"/>
            <a:ext cx="11570089" cy="6639971"/>
            <a:chOff x="134231" y="87795"/>
            <a:chExt cx="11570089" cy="6639971"/>
          </a:xfrm>
        </p:grpSpPr>
        <p:sp>
          <p:nvSpPr>
            <p:cNvPr id="396" name="직사각형 728">
              <a:extLst>
                <a:ext uri="{FF2B5EF4-FFF2-40B4-BE49-F238E27FC236}">
                  <a16:creationId xmlns:a16="http://schemas.microsoft.com/office/drawing/2014/main" id="{0E5E9B09-F785-4D9D-81E9-23C9C4E64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583" y="4959492"/>
              <a:ext cx="9176186" cy="16347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002060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grpSp>
          <p:nvGrpSpPr>
            <p:cNvPr id="369" name="그룹 368">
              <a:extLst>
                <a:ext uri="{FF2B5EF4-FFF2-40B4-BE49-F238E27FC236}">
                  <a16:creationId xmlns:a16="http://schemas.microsoft.com/office/drawing/2014/main" id="{A5150B66-E1BD-4917-AECD-89907D849241}"/>
                </a:ext>
              </a:extLst>
            </p:cNvPr>
            <p:cNvGrpSpPr/>
            <p:nvPr/>
          </p:nvGrpSpPr>
          <p:grpSpPr>
            <a:xfrm>
              <a:off x="765089" y="1682315"/>
              <a:ext cx="10623902" cy="588962"/>
              <a:chOff x="765089" y="1682315"/>
              <a:chExt cx="10623902" cy="588962"/>
            </a:xfrm>
          </p:grpSpPr>
          <p:sp>
            <p:nvSpPr>
              <p:cNvPr id="144" name="Rectangle 76">
                <a:extLst>
                  <a:ext uri="{FF2B5EF4-FFF2-40B4-BE49-F238E27FC236}">
                    <a16:creationId xmlns:a16="http://schemas.microsoft.com/office/drawing/2014/main" id="{8678D525-C101-4F5A-BFF8-EBDA02404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945" y="1682315"/>
                <a:ext cx="9447046" cy="588962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9525">
                <a:solidFill>
                  <a:srgbClr val="7030A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grpSp>
            <p:nvGrpSpPr>
              <p:cNvPr id="368" name="그룹 367">
                <a:extLst>
                  <a:ext uri="{FF2B5EF4-FFF2-40B4-BE49-F238E27FC236}">
                    <a16:creationId xmlns:a16="http://schemas.microsoft.com/office/drawing/2014/main" id="{F2579ED7-C44E-42B0-8B68-EF4C7611BF9B}"/>
                  </a:ext>
                </a:extLst>
              </p:cNvPr>
              <p:cNvGrpSpPr/>
              <p:nvPr/>
            </p:nvGrpSpPr>
            <p:grpSpPr>
              <a:xfrm>
                <a:off x="765089" y="1700128"/>
                <a:ext cx="695374" cy="528637"/>
                <a:chOff x="765089" y="1700128"/>
                <a:chExt cx="695374" cy="528637"/>
              </a:xfrm>
            </p:grpSpPr>
            <p:sp>
              <p:nvSpPr>
                <p:cNvPr id="143" name="직사각형 142">
                  <a:extLst>
                    <a:ext uri="{FF2B5EF4-FFF2-40B4-BE49-F238E27FC236}">
                      <a16:creationId xmlns:a16="http://schemas.microsoft.com/office/drawing/2014/main" id="{8A5F1551-A5F6-4874-B8F5-1042785D1008}"/>
                    </a:ext>
                  </a:extLst>
                </p:cNvPr>
                <p:cNvSpPr/>
                <p:nvPr/>
              </p:nvSpPr>
              <p:spPr bwMode="auto">
                <a:xfrm>
                  <a:off x="765089" y="1700128"/>
                  <a:ext cx="695374" cy="528637"/>
                </a:xfrm>
                <a:prstGeom prst="rect">
                  <a:avLst/>
                </a:prstGeom>
                <a:solidFill>
                  <a:srgbClr val="BBE0E3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7030A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r" defTabSz="914400" rtl="0" eaLnBrk="1" fontAlgn="auto" latinLnBrk="1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157" name="Rectangle 631">
                  <a:extLst>
                    <a:ext uri="{FF2B5EF4-FFF2-40B4-BE49-F238E27FC236}">
                      <a16:creationId xmlns:a16="http://schemas.microsoft.com/office/drawing/2014/main" id="{30DA3044-2FBC-49C8-ABFC-D4C5A0AD3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008" y="1887502"/>
                  <a:ext cx="636588" cy="153888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ysDash"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나눔고딕" pitchFamily="50" charset="-127"/>
                      <a:ea typeface="나눔고딕" pitchFamily="50" charset="-127"/>
                      <a:cs typeface="+mn-cs"/>
                    </a:rPr>
                    <a:t>Process</a:t>
                  </a:r>
                </a:p>
              </p:txBody>
            </p:sp>
          </p:grp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70D9F65-7E99-4C72-8590-F405D5AE484C}"/>
                </a:ext>
              </a:extLst>
            </p:cNvPr>
            <p:cNvSpPr txBox="1"/>
            <p:nvPr/>
          </p:nvSpPr>
          <p:spPr>
            <a:xfrm>
              <a:off x="655341" y="995378"/>
              <a:ext cx="2972909" cy="338554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Organization’s Value System 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grpSp>
          <p:nvGrpSpPr>
            <p:cNvPr id="361" name="그룹 360">
              <a:extLst>
                <a:ext uri="{FF2B5EF4-FFF2-40B4-BE49-F238E27FC236}">
                  <a16:creationId xmlns:a16="http://schemas.microsoft.com/office/drawing/2014/main" id="{5E6CC344-8633-4DF6-A9D9-AC086B432390}"/>
                </a:ext>
              </a:extLst>
            </p:cNvPr>
            <p:cNvGrpSpPr/>
            <p:nvPr/>
          </p:nvGrpSpPr>
          <p:grpSpPr>
            <a:xfrm>
              <a:off x="6076952" y="958556"/>
              <a:ext cx="5627368" cy="3140123"/>
              <a:chOff x="6076952" y="958556"/>
              <a:chExt cx="5627368" cy="3140123"/>
            </a:xfrm>
          </p:grpSpPr>
          <p:cxnSp>
            <p:nvCxnSpPr>
              <p:cNvPr id="131" name="꺾인 연결선 762">
                <a:extLst>
                  <a:ext uri="{FF2B5EF4-FFF2-40B4-BE49-F238E27FC236}">
                    <a16:creationId xmlns:a16="http://schemas.microsoft.com/office/drawing/2014/main" id="{0C1E4C37-F5CF-457A-874C-88682AB9B7E3}"/>
                  </a:ext>
                </a:extLst>
              </p:cNvPr>
              <p:cNvCxnSpPr>
                <a:cxnSpLocks noChangeShapeType="1"/>
                <a:stCxn id="331" idx="3"/>
                <a:endCxn id="139" idx="3"/>
              </p:cNvCxnSpPr>
              <p:nvPr/>
            </p:nvCxnSpPr>
            <p:spPr bwMode="auto">
              <a:xfrm flipH="1" flipV="1">
                <a:off x="6076952" y="1202890"/>
                <a:ext cx="5627368" cy="2895789"/>
              </a:xfrm>
              <a:prstGeom prst="bentConnector3">
                <a:avLst>
                  <a:gd name="adj1" fmla="val -4062"/>
                </a:avLst>
              </a:prstGeom>
              <a:noFill/>
              <a:ln w="9525" algn="ctr">
                <a:solidFill>
                  <a:srgbClr val="C00000"/>
                </a:solidFill>
                <a:prstDash val="sys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2" name="TextBox 763">
                <a:extLst>
                  <a:ext uri="{FF2B5EF4-FFF2-40B4-BE49-F238E27FC236}">
                    <a16:creationId xmlns:a16="http://schemas.microsoft.com/office/drawing/2014/main" id="{DCB72C8C-49EE-4A59-9E0E-8058AEBA36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8195" y="958556"/>
                <a:ext cx="88678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Alignment</a:t>
                </a:r>
                <a:endParaRPr kumimoji="1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pic>
          <p:nvPicPr>
            <p:cNvPr id="133" name="그림 765">
              <a:extLst>
                <a:ext uri="{FF2B5EF4-FFF2-40B4-BE49-F238E27FC236}">
                  <a16:creationId xmlns:a16="http://schemas.microsoft.com/office/drawing/2014/main" id="{733CB6A8-CDB6-4D9F-84E5-30E29E36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07" y="962108"/>
              <a:ext cx="512143" cy="428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2B2DB98-6CDB-4C9D-AA41-FBF9C351DCAB}"/>
                </a:ext>
              </a:extLst>
            </p:cNvPr>
            <p:cNvSpPr txBox="1"/>
            <p:nvPr/>
          </p:nvSpPr>
          <p:spPr>
            <a:xfrm>
              <a:off x="134231" y="87795"/>
              <a:ext cx="429874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dirty="0">
                  <a:latin typeface="다음_Regular" panose="02000603060000000000" pitchFamily="2" charset="-127"/>
                  <a:ea typeface="다음_Regular" panose="02000603060000000000" pitchFamily="2" charset="-127"/>
                </a:rPr>
                <a:t>Piece of Cake?</a:t>
              </a:r>
            </a:p>
          </p:txBody>
        </p:sp>
        <p:grpSp>
          <p:nvGrpSpPr>
            <p:cNvPr id="360" name="그룹 359">
              <a:extLst>
                <a:ext uri="{FF2B5EF4-FFF2-40B4-BE49-F238E27FC236}">
                  <a16:creationId xmlns:a16="http://schemas.microsoft.com/office/drawing/2014/main" id="{DA8970CC-A577-4C79-947C-9287B1CF1DDA}"/>
                </a:ext>
              </a:extLst>
            </p:cNvPr>
            <p:cNvGrpSpPr/>
            <p:nvPr/>
          </p:nvGrpSpPr>
          <p:grpSpPr>
            <a:xfrm>
              <a:off x="3413034" y="1033612"/>
              <a:ext cx="2663918" cy="338555"/>
              <a:chOff x="3413034" y="1033612"/>
              <a:chExt cx="2663918" cy="338555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D5BDADF-C2A3-4C68-8FA5-FCB5EA2339CD}"/>
                  </a:ext>
                </a:extLst>
              </p:cNvPr>
              <p:cNvSpPr txBox="1"/>
              <p:nvPr/>
            </p:nvSpPr>
            <p:spPr bwMode="auto">
              <a:xfrm>
                <a:off x="3413034" y="1049894"/>
                <a:ext cx="924152" cy="1061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  <a:cs typeface="+mn-cs"/>
                  </a:rPr>
                  <a:t>Mission/</a:t>
                </a:r>
                <a:endParaRPr kumimoji="0" lang="ko-KR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3E7B2F2-33AA-46B8-A3ED-58E80F6EC1C5}"/>
                  </a:ext>
                </a:extLst>
              </p:cNvPr>
              <p:cNvSpPr txBox="1"/>
              <p:nvPr/>
            </p:nvSpPr>
            <p:spPr bwMode="auto">
              <a:xfrm>
                <a:off x="4222627" y="1052806"/>
                <a:ext cx="1325740" cy="106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  <a:cs typeface="+mn-cs"/>
                  </a:rPr>
                  <a:t>Core Value/</a:t>
                </a:r>
                <a:endParaRPr kumimoji="0" lang="ko-KR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9CB2C89-F1BF-4D17-AFBD-8F6309729D02}"/>
                  </a:ext>
                </a:extLst>
              </p:cNvPr>
              <p:cNvSpPr txBox="1"/>
              <p:nvPr/>
            </p:nvSpPr>
            <p:spPr bwMode="auto">
              <a:xfrm>
                <a:off x="5271413" y="1052822"/>
                <a:ext cx="763351" cy="3000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다음_Regular" panose="02000603060000000000" pitchFamily="2" charset="-127"/>
                    <a:ea typeface="다음_Regular" panose="02000603060000000000" pitchFamily="2" charset="-127"/>
                    <a:cs typeface="+mn-cs"/>
                  </a:rPr>
                  <a:t> Vision</a:t>
                </a:r>
                <a:endParaRPr kumimoji="0" lang="ko-KR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endParaRPr>
              </a:p>
            </p:txBody>
          </p:sp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F23014E4-C521-4758-80F2-871C3056D333}"/>
                  </a:ext>
                </a:extLst>
              </p:cNvPr>
              <p:cNvSpPr/>
              <p:nvPr/>
            </p:nvSpPr>
            <p:spPr bwMode="auto">
              <a:xfrm>
                <a:off x="3443521" y="1033612"/>
                <a:ext cx="2633431" cy="33855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다음_Regular"/>
                  <a:ea typeface="다음_Regular"/>
                  <a:cs typeface="+mn-cs"/>
                </a:endParaRPr>
              </a:p>
            </p:txBody>
          </p:sp>
        </p:grpSp>
        <p:grpSp>
          <p:nvGrpSpPr>
            <p:cNvPr id="362" name="그룹 361">
              <a:extLst>
                <a:ext uri="{FF2B5EF4-FFF2-40B4-BE49-F238E27FC236}">
                  <a16:creationId xmlns:a16="http://schemas.microsoft.com/office/drawing/2014/main" id="{9BDFFEED-1170-4904-BA5D-9B88F04CAA30}"/>
                </a:ext>
              </a:extLst>
            </p:cNvPr>
            <p:cNvGrpSpPr/>
            <p:nvPr/>
          </p:nvGrpSpPr>
          <p:grpSpPr>
            <a:xfrm>
              <a:off x="2006781" y="1762365"/>
              <a:ext cx="1381414" cy="450850"/>
              <a:chOff x="2006781" y="1762365"/>
              <a:chExt cx="1381414" cy="450850"/>
            </a:xfrm>
          </p:grpSpPr>
          <p:sp>
            <p:nvSpPr>
              <p:cNvPr id="145" name="AutoShape 566">
                <a:extLst>
                  <a:ext uri="{FF2B5EF4-FFF2-40B4-BE49-F238E27FC236}">
                    <a16:creationId xmlns:a16="http://schemas.microsoft.com/office/drawing/2014/main" id="{92F0F454-7FED-4899-B2BB-836418655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6781" y="1762365"/>
                <a:ext cx="1381414" cy="450850"/>
              </a:xfrm>
              <a:prstGeom prst="homePlate">
                <a:avLst>
                  <a:gd name="adj" fmla="val 31818"/>
                </a:avLst>
              </a:prstGeom>
              <a:solidFill>
                <a:srgbClr val="FFFFFF">
                  <a:lumMod val="85000"/>
                </a:srgbClr>
              </a:solidFill>
              <a:ln w="9525" cmpd="sng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46" name="Rectangle 567">
                <a:extLst>
                  <a:ext uri="{FF2B5EF4-FFF2-40B4-BE49-F238E27FC236}">
                    <a16:creationId xmlns:a16="http://schemas.microsoft.com/office/drawing/2014/main" id="{A5858920-D98D-4D38-BB53-200E8D919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837" y="1832515"/>
                <a:ext cx="1299024" cy="313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Job Group / Duty [Strategic</a:t>
                </a:r>
                <a:r>
                  <a:rPr kumimoji="1" lang="en-US" altLang="ko-KR" sz="900" b="1" i="0" u="none" strike="noStrike" kern="1200" cap="none" spc="0" normalizeH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Placement]</a:t>
                </a:r>
                <a:endPara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63" name="그룹 362">
              <a:extLst>
                <a:ext uri="{FF2B5EF4-FFF2-40B4-BE49-F238E27FC236}">
                  <a16:creationId xmlns:a16="http://schemas.microsoft.com/office/drawing/2014/main" id="{67930273-E99E-4293-A184-F808B6ABEFFC}"/>
                </a:ext>
              </a:extLst>
            </p:cNvPr>
            <p:cNvGrpSpPr/>
            <p:nvPr/>
          </p:nvGrpSpPr>
          <p:grpSpPr>
            <a:xfrm>
              <a:off x="3575469" y="1757683"/>
              <a:ext cx="1455418" cy="450850"/>
              <a:chOff x="3575469" y="1757683"/>
              <a:chExt cx="1455418" cy="450850"/>
            </a:xfrm>
          </p:grpSpPr>
          <p:sp>
            <p:nvSpPr>
              <p:cNvPr id="147" name="AutoShape 569">
                <a:extLst>
                  <a:ext uri="{FF2B5EF4-FFF2-40B4-BE49-F238E27FC236}">
                    <a16:creationId xmlns:a16="http://schemas.microsoft.com/office/drawing/2014/main" id="{D648A5B7-29A8-4991-A1A6-2E8529C0B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5469" y="1757683"/>
                <a:ext cx="1455418" cy="450850"/>
              </a:xfrm>
              <a:prstGeom prst="homePlate">
                <a:avLst>
                  <a:gd name="adj" fmla="val 31818"/>
                </a:avLst>
              </a:prstGeom>
              <a:solidFill>
                <a:srgbClr val="FFFFFF">
                  <a:lumMod val="85000"/>
                </a:srgbClr>
              </a:solidFill>
              <a:ln w="9525" cmpd="sng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48" name="Rectangle 570">
                <a:extLst>
                  <a:ext uri="{FF2B5EF4-FFF2-40B4-BE49-F238E27FC236}">
                    <a16:creationId xmlns:a16="http://schemas.microsoft.com/office/drawing/2014/main" id="{49CAEE25-C2A1-40C5-B116-DCBBDCFD0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3100" y="1810968"/>
                <a:ext cx="1172850" cy="383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Competency</a:t>
                </a:r>
              </a:p>
              <a:p>
                <a:pPr marL="0" marR="0" lvl="0" indent="0" algn="ctr" defTabSz="914400" rtl="0" eaLnBrk="1" fontAlgn="base" latinLnBrk="1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900" b="1" dirty="0">
                    <a:latin typeface="나눔고딕" pitchFamily="50" charset="-127"/>
                    <a:ea typeface="나눔고딕" pitchFamily="50" charset="-127"/>
                  </a:rPr>
                  <a:t>Assessment</a:t>
                </a:r>
                <a:endPara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64" name="그룹 363">
              <a:extLst>
                <a:ext uri="{FF2B5EF4-FFF2-40B4-BE49-F238E27FC236}">
                  <a16:creationId xmlns:a16="http://schemas.microsoft.com/office/drawing/2014/main" id="{DAE3E166-1CE9-44C4-971D-6600CCAE5ADD}"/>
                </a:ext>
              </a:extLst>
            </p:cNvPr>
            <p:cNvGrpSpPr/>
            <p:nvPr/>
          </p:nvGrpSpPr>
          <p:grpSpPr>
            <a:xfrm>
              <a:off x="5161452" y="1760714"/>
              <a:ext cx="1502699" cy="450850"/>
              <a:chOff x="5161452" y="1760714"/>
              <a:chExt cx="1502699" cy="450850"/>
            </a:xfrm>
          </p:grpSpPr>
          <p:sp>
            <p:nvSpPr>
              <p:cNvPr id="149" name="AutoShape 571">
                <a:extLst>
                  <a:ext uri="{FF2B5EF4-FFF2-40B4-BE49-F238E27FC236}">
                    <a16:creationId xmlns:a16="http://schemas.microsoft.com/office/drawing/2014/main" id="{C47E2438-1EF4-494D-B8BB-0EA0C1195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1452" y="1760714"/>
                <a:ext cx="1502699" cy="450850"/>
              </a:xfrm>
              <a:prstGeom prst="homePlate">
                <a:avLst>
                  <a:gd name="adj" fmla="val 31818"/>
                </a:avLst>
              </a:prstGeom>
              <a:solidFill>
                <a:srgbClr val="FFFFFF">
                  <a:lumMod val="85000"/>
                </a:srgbClr>
              </a:solidFill>
              <a:ln w="9525" cmpd="sng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ko-KR" altLang="ko-K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50" name="Rectangle 572">
                <a:extLst>
                  <a:ext uri="{FF2B5EF4-FFF2-40B4-BE49-F238E27FC236}">
                    <a16:creationId xmlns:a16="http://schemas.microsoft.com/office/drawing/2014/main" id="{FA3B695A-3AED-4DC3-9D1A-E84F6B35F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1360" y="1876567"/>
                <a:ext cx="1172850" cy="203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Career Planning</a:t>
                </a:r>
                <a:endPara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65" name="그룹 364">
              <a:extLst>
                <a:ext uri="{FF2B5EF4-FFF2-40B4-BE49-F238E27FC236}">
                  <a16:creationId xmlns:a16="http://schemas.microsoft.com/office/drawing/2014/main" id="{9EDF8F3B-51E5-42AE-9941-FB17D9BE7983}"/>
                </a:ext>
              </a:extLst>
            </p:cNvPr>
            <p:cNvGrpSpPr/>
            <p:nvPr/>
          </p:nvGrpSpPr>
          <p:grpSpPr>
            <a:xfrm>
              <a:off x="6666422" y="1758733"/>
              <a:ext cx="1619109" cy="450850"/>
              <a:chOff x="6666422" y="1758733"/>
              <a:chExt cx="1619109" cy="450850"/>
            </a:xfrm>
          </p:grpSpPr>
          <p:sp>
            <p:nvSpPr>
              <p:cNvPr id="151" name="AutoShape 573">
                <a:extLst>
                  <a:ext uri="{FF2B5EF4-FFF2-40B4-BE49-F238E27FC236}">
                    <a16:creationId xmlns:a16="http://schemas.microsoft.com/office/drawing/2014/main" id="{BE127F99-E80C-4069-8D0B-948470507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7723" y="1758733"/>
                <a:ext cx="1381414" cy="450850"/>
              </a:xfrm>
              <a:prstGeom prst="homePlate">
                <a:avLst>
                  <a:gd name="adj" fmla="val 31818"/>
                </a:avLst>
              </a:prstGeom>
              <a:solidFill>
                <a:srgbClr val="FFFFFF">
                  <a:lumMod val="85000"/>
                </a:srgbClr>
              </a:solidFill>
              <a:ln w="9525" cmpd="sng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52" name="Rectangle 574">
                <a:extLst>
                  <a:ext uri="{FF2B5EF4-FFF2-40B4-BE49-F238E27FC236}">
                    <a16:creationId xmlns:a16="http://schemas.microsoft.com/office/drawing/2014/main" id="{FF55B6A6-3775-4930-91DA-CDDA3473F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6422" y="1803173"/>
                <a:ext cx="1619109" cy="383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Competency  </a:t>
                </a:r>
              </a:p>
              <a:p>
                <a:pPr marL="0" marR="0" lvl="0" indent="0" algn="ctr" defTabSz="914400" rtl="0" eaLnBrk="1" fontAlgn="base" latinLnBrk="1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Development Support</a:t>
                </a:r>
                <a:endPara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66" name="그룹 365">
              <a:extLst>
                <a:ext uri="{FF2B5EF4-FFF2-40B4-BE49-F238E27FC236}">
                  <a16:creationId xmlns:a16="http://schemas.microsoft.com/office/drawing/2014/main" id="{92D1D9CD-DBA0-49B4-AC67-47AE3551F9AC}"/>
                </a:ext>
              </a:extLst>
            </p:cNvPr>
            <p:cNvGrpSpPr/>
            <p:nvPr/>
          </p:nvGrpSpPr>
          <p:grpSpPr>
            <a:xfrm>
              <a:off x="8297928" y="1743980"/>
              <a:ext cx="1517600" cy="450850"/>
              <a:chOff x="8297928" y="1743980"/>
              <a:chExt cx="1517600" cy="450850"/>
            </a:xfrm>
          </p:grpSpPr>
          <p:sp>
            <p:nvSpPr>
              <p:cNvPr id="153" name="AutoShape 575">
                <a:extLst>
                  <a:ext uri="{FF2B5EF4-FFF2-40B4-BE49-F238E27FC236}">
                    <a16:creationId xmlns:a16="http://schemas.microsoft.com/office/drawing/2014/main" id="{5994B9AB-F135-41A4-AC57-ABD2B5336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7350" y="1743980"/>
                <a:ext cx="1381414" cy="450850"/>
              </a:xfrm>
              <a:prstGeom prst="homePlate">
                <a:avLst>
                  <a:gd name="adj" fmla="val 31818"/>
                </a:avLst>
              </a:prstGeom>
              <a:solidFill>
                <a:srgbClr val="FFFFFF">
                  <a:lumMod val="85000"/>
                </a:srgbClr>
              </a:solidFill>
              <a:ln w="9525" cmpd="sng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54" name="Rectangle 576">
                <a:extLst>
                  <a:ext uri="{FF2B5EF4-FFF2-40B4-BE49-F238E27FC236}">
                    <a16:creationId xmlns:a16="http://schemas.microsoft.com/office/drawing/2014/main" id="{D0E534C7-68F3-4616-A084-8A5F251A6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7928" y="1869739"/>
                <a:ext cx="1517600" cy="203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Development </a:t>
                </a:r>
                <a:r>
                  <a:rPr lang="en-US" altLang="ko-KR" sz="900" b="1" dirty="0">
                    <a:latin typeface="나눔고딕" pitchFamily="50" charset="-127"/>
                    <a:ea typeface="나눔고딕" pitchFamily="50" charset="-127"/>
                  </a:rPr>
                  <a:t>Action</a:t>
                </a:r>
                <a:endPara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67" name="그룹 366">
              <a:extLst>
                <a:ext uri="{FF2B5EF4-FFF2-40B4-BE49-F238E27FC236}">
                  <a16:creationId xmlns:a16="http://schemas.microsoft.com/office/drawing/2014/main" id="{5815A698-87FA-4C70-84E7-31C8FF2B8083}"/>
                </a:ext>
              </a:extLst>
            </p:cNvPr>
            <p:cNvGrpSpPr/>
            <p:nvPr/>
          </p:nvGrpSpPr>
          <p:grpSpPr>
            <a:xfrm>
              <a:off x="9699919" y="1745684"/>
              <a:ext cx="1722946" cy="450850"/>
              <a:chOff x="9699919" y="1745684"/>
              <a:chExt cx="1722946" cy="450850"/>
            </a:xfrm>
          </p:grpSpPr>
          <p:sp>
            <p:nvSpPr>
              <p:cNvPr id="155" name="AutoShape 577">
                <a:extLst>
                  <a:ext uri="{FF2B5EF4-FFF2-40B4-BE49-F238E27FC236}">
                    <a16:creationId xmlns:a16="http://schemas.microsoft.com/office/drawing/2014/main" id="{35DCD524-9876-49C7-84BA-88DEFEA69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5758" y="1745684"/>
                <a:ext cx="1381414" cy="450850"/>
              </a:xfrm>
              <a:prstGeom prst="homePlate">
                <a:avLst>
                  <a:gd name="adj" fmla="val 31818"/>
                </a:avLst>
              </a:prstGeom>
              <a:solidFill>
                <a:srgbClr val="FFFFFF">
                  <a:lumMod val="85000"/>
                </a:srgbClr>
              </a:solidFill>
              <a:ln w="9525" cmpd="sng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56" name="Rectangle 578">
                <a:extLst>
                  <a:ext uri="{FF2B5EF4-FFF2-40B4-BE49-F238E27FC236}">
                    <a16:creationId xmlns:a16="http://schemas.microsoft.com/office/drawing/2014/main" id="{E643F9CD-7002-400C-8B4E-4140A4292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9919" y="1864922"/>
                <a:ext cx="1722946" cy="203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Performance Analysis</a:t>
                </a:r>
                <a:endPara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cxnSp>
          <p:nvCxnSpPr>
            <p:cNvPr id="158" name="꺾인 연결선 690">
              <a:extLst>
                <a:ext uri="{FF2B5EF4-FFF2-40B4-BE49-F238E27FC236}">
                  <a16:creationId xmlns:a16="http://schemas.microsoft.com/office/drawing/2014/main" id="{01DE3C01-871D-49C1-9AE9-B292E4E5174F}"/>
                </a:ext>
              </a:extLst>
            </p:cNvPr>
            <p:cNvCxnSpPr>
              <a:cxnSpLocks noChangeShapeType="1"/>
              <a:stCxn id="155" idx="3"/>
              <a:endCxn id="147" idx="0"/>
            </p:cNvCxnSpPr>
            <p:nvPr/>
          </p:nvCxnSpPr>
          <p:spPr bwMode="auto">
            <a:xfrm flipH="1" flipV="1">
              <a:off x="4231452" y="1757683"/>
              <a:ext cx="7055720" cy="213426"/>
            </a:xfrm>
            <a:prstGeom prst="bentConnector4">
              <a:avLst>
                <a:gd name="adj1" fmla="val -3240"/>
                <a:gd name="adj2" fmla="val 212732"/>
              </a:avLst>
            </a:prstGeom>
            <a:noFill/>
            <a:ln w="9525" algn="ctr">
              <a:solidFill>
                <a:srgbClr val="C00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77" name="그룹 376">
              <a:extLst>
                <a:ext uri="{FF2B5EF4-FFF2-40B4-BE49-F238E27FC236}">
                  <a16:creationId xmlns:a16="http://schemas.microsoft.com/office/drawing/2014/main" id="{FEEA5140-1F0B-4D16-B0D5-0DA604C8BEF6}"/>
                </a:ext>
              </a:extLst>
            </p:cNvPr>
            <p:cNvGrpSpPr/>
            <p:nvPr/>
          </p:nvGrpSpPr>
          <p:grpSpPr>
            <a:xfrm>
              <a:off x="683232" y="2438366"/>
              <a:ext cx="10705759" cy="579872"/>
              <a:chOff x="683232" y="2438366"/>
              <a:chExt cx="10705759" cy="579872"/>
            </a:xfrm>
          </p:grpSpPr>
          <p:grpSp>
            <p:nvGrpSpPr>
              <p:cNvPr id="370" name="그룹 369">
                <a:extLst>
                  <a:ext uri="{FF2B5EF4-FFF2-40B4-BE49-F238E27FC236}">
                    <a16:creationId xmlns:a16="http://schemas.microsoft.com/office/drawing/2014/main" id="{A297DCEE-8F21-4C7F-A2FC-7FC8845B9B42}"/>
                  </a:ext>
                </a:extLst>
              </p:cNvPr>
              <p:cNvGrpSpPr/>
              <p:nvPr/>
            </p:nvGrpSpPr>
            <p:grpSpPr>
              <a:xfrm>
                <a:off x="750676" y="2438366"/>
                <a:ext cx="10638315" cy="579872"/>
                <a:chOff x="750676" y="2438366"/>
                <a:chExt cx="10638315" cy="579872"/>
              </a:xfrm>
            </p:grpSpPr>
            <p:sp>
              <p:nvSpPr>
                <p:cNvPr id="169" name="직사각형 168">
                  <a:extLst>
                    <a:ext uri="{FF2B5EF4-FFF2-40B4-BE49-F238E27FC236}">
                      <a16:creationId xmlns:a16="http://schemas.microsoft.com/office/drawing/2014/main" id="{5B5E4B7C-48A6-4BF3-A86B-3C0FFED7864D}"/>
                    </a:ext>
                  </a:extLst>
                </p:cNvPr>
                <p:cNvSpPr/>
                <p:nvPr/>
              </p:nvSpPr>
              <p:spPr bwMode="auto">
                <a:xfrm>
                  <a:off x="750676" y="2438366"/>
                  <a:ext cx="703312" cy="555625"/>
                </a:xfrm>
                <a:prstGeom prst="rect">
                  <a:avLst/>
                </a:prstGeom>
                <a:solidFill>
                  <a:srgbClr val="BBE0E3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7030A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r" defTabSz="914400" rtl="0" eaLnBrk="1" fontAlgn="auto" latinLnBrk="1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172" name="Rectangle 76">
                  <a:extLst>
                    <a:ext uri="{FF2B5EF4-FFF2-40B4-BE49-F238E27FC236}">
                      <a16:creationId xmlns:a16="http://schemas.microsoft.com/office/drawing/2014/main" id="{9B929120-EF7F-4FDC-92E7-70B78FA98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5807" y="2459438"/>
                  <a:ext cx="9433184" cy="558800"/>
                </a:xfrm>
                <a:prstGeom prst="rect">
                  <a:avLst/>
                </a:prstGeom>
                <a:solidFill>
                  <a:srgbClr val="FFFFFF">
                    <a:lumMod val="95000"/>
                  </a:srgbClr>
                </a:solidFill>
                <a:ln w="9525">
                  <a:solidFill>
                    <a:srgbClr val="7030A0"/>
                  </a:solidFill>
                  <a:prstDash val="sysDash"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</p:grpSp>
          <p:sp>
            <p:nvSpPr>
              <p:cNvPr id="171" name="Rectangle 644">
                <a:extLst>
                  <a:ext uri="{FF2B5EF4-FFF2-40B4-BE49-F238E27FC236}">
                    <a16:creationId xmlns:a16="http://schemas.microsoft.com/office/drawing/2014/main" id="{6A5ADCAB-B9B0-435D-AE2F-7E5E019CC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232" y="2469956"/>
                <a:ext cx="838200" cy="492443"/>
              </a:xfrm>
              <a:prstGeom prst="rect">
                <a:avLst/>
              </a:prstGeom>
              <a:noFill/>
              <a:ln w="12700" cap="flat" cmpd="sng" algn="ctr">
                <a:noFill/>
                <a:prstDash val="sysDash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System</a:t>
                </a:r>
              </a:p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b="1" kern="0" dirty="0">
                    <a:solidFill>
                      <a:srgbClr val="002060"/>
                    </a:solidFill>
                    <a:latin typeface="나눔고딕" pitchFamily="50" charset="-127"/>
                    <a:ea typeface="나눔고딕" pitchFamily="50" charset="-127"/>
                  </a:rPr>
                  <a:t>/ </a:t>
                </a:r>
              </a:p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b="1" kern="0" dirty="0">
                    <a:solidFill>
                      <a:srgbClr val="002060"/>
                    </a:solidFill>
                    <a:latin typeface="나눔고딕" pitchFamily="50" charset="-127"/>
                    <a:ea typeface="나눔고딕" pitchFamily="50" charset="-127"/>
                  </a:rPr>
                  <a:t>Model</a:t>
                </a:r>
                <a:endParaRPr kumimoji="0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71" name="그룹 370">
              <a:extLst>
                <a:ext uri="{FF2B5EF4-FFF2-40B4-BE49-F238E27FC236}">
                  <a16:creationId xmlns:a16="http://schemas.microsoft.com/office/drawing/2014/main" id="{A2BBFF90-0C42-474E-887C-E44F9B589508}"/>
                </a:ext>
              </a:extLst>
            </p:cNvPr>
            <p:cNvGrpSpPr/>
            <p:nvPr/>
          </p:nvGrpSpPr>
          <p:grpSpPr>
            <a:xfrm>
              <a:off x="1920505" y="2290308"/>
              <a:ext cx="1487687" cy="799227"/>
              <a:chOff x="1920505" y="2290308"/>
              <a:chExt cx="1487687" cy="799227"/>
            </a:xfrm>
          </p:grpSpPr>
          <p:sp>
            <p:nvSpPr>
              <p:cNvPr id="159" name="이등변 삼각형 692">
                <a:extLst>
                  <a:ext uri="{FF2B5EF4-FFF2-40B4-BE49-F238E27FC236}">
                    <a16:creationId xmlns:a16="http://schemas.microsoft.com/office/drawing/2014/main" id="{848E596D-83E0-488B-AC40-40D2B0D8FD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82696" y="2290308"/>
                <a:ext cx="134937" cy="107950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73" name="AutoShape 583">
                <a:extLst>
                  <a:ext uri="{FF2B5EF4-FFF2-40B4-BE49-F238E27FC236}">
                    <a16:creationId xmlns:a16="http://schemas.microsoft.com/office/drawing/2014/main" id="{4B5E3DD4-6617-4276-8163-AF568F25C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3508" y="2496496"/>
                <a:ext cx="1404684" cy="474663"/>
              </a:xfrm>
              <a:prstGeom prst="foldedCorner">
                <a:avLst>
                  <a:gd name="adj" fmla="val 12500"/>
                </a:avLst>
              </a:prstGeom>
              <a:solidFill>
                <a:srgbClr val="333399">
                  <a:lumMod val="20000"/>
                  <a:lumOff val="80000"/>
                </a:srgbClr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74" name="Text Box 584">
                <a:extLst>
                  <a:ext uri="{FF2B5EF4-FFF2-40B4-BE49-F238E27FC236}">
                    <a16:creationId xmlns:a16="http://schemas.microsoft.com/office/drawing/2014/main" id="{B7357A3E-540B-4ED3-AB24-85E7A42446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505" y="2494363"/>
                <a:ext cx="881318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Job Structure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grpSp>
            <p:nvGrpSpPr>
              <p:cNvPr id="175" name="Group 585">
                <a:extLst>
                  <a:ext uri="{FF2B5EF4-FFF2-40B4-BE49-F238E27FC236}">
                    <a16:creationId xmlns:a16="http://schemas.microsoft.com/office/drawing/2014/main" id="{F83978AB-8B93-4894-86D0-44DE84C15C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1323" y="2524152"/>
                <a:ext cx="257235" cy="565383"/>
                <a:chOff x="1476" y="2009"/>
                <a:chExt cx="358" cy="831"/>
              </a:xfrm>
              <a:solidFill>
                <a:srgbClr val="333399">
                  <a:lumMod val="20000"/>
                  <a:lumOff val="80000"/>
                </a:srgbClr>
              </a:solidFill>
            </p:grpSpPr>
            <p:sp>
              <p:nvSpPr>
                <p:cNvPr id="176" name="Rectangle 586">
                  <a:extLst>
                    <a:ext uri="{FF2B5EF4-FFF2-40B4-BE49-F238E27FC236}">
                      <a16:creationId xmlns:a16="http://schemas.microsoft.com/office/drawing/2014/main" id="{E8D1F073-04B2-4676-86B7-3F86EED0E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6" y="2009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177" name="Rectangle 587">
                  <a:extLst>
                    <a:ext uri="{FF2B5EF4-FFF2-40B4-BE49-F238E27FC236}">
                      <a16:creationId xmlns:a16="http://schemas.microsoft.com/office/drawing/2014/main" id="{FF8B90BF-739E-4010-B3FC-D1627CF83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6" y="2105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178" name="Rectangle 588">
                  <a:extLst>
                    <a:ext uri="{FF2B5EF4-FFF2-40B4-BE49-F238E27FC236}">
                      <a16:creationId xmlns:a16="http://schemas.microsoft.com/office/drawing/2014/main" id="{5E525ACE-BAFE-48A5-B115-3D4B3F85FB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" y="2201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179" name="Rectangle 589">
                  <a:extLst>
                    <a:ext uri="{FF2B5EF4-FFF2-40B4-BE49-F238E27FC236}">
                      <a16:creationId xmlns:a16="http://schemas.microsoft.com/office/drawing/2014/main" id="{DCB1161D-AA9E-47D4-8B8A-6270803B96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" y="2297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cxnSp>
              <p:nvCxnSpPr>
                <p:cNvPr id="180" name="AutoShape 590">
                  <a:extLst>
                    <a:ext uri="{FF2B5EF4-FFF2-40B4-BE49-F238E27FC236}">
                      <a16:creationId xmlns:a16="http://schemas.microsoft.com/office/drawing/2014/main" id="{CFDACB56-EACD-41F3-BC2B-C7F3BB8D1967}"/>
                    </a:ext>
                  </a:extLst>
                </p:cNvPr>
                <p:cNvCxnSpPr>
                  <a:cxnSpLocks noChangeShapeType="1"/>
                  <a:stCxn id="176" idx="1"/>
                  <a:endCxn id="177" idx="1"/>
                </p:cNvCxnSpPr>
                <p:nvPr/>
              </p:nvCxnSpPr>
              <p:spPr bwMode="auto">
                <a:xfrm rot="10800000" flipV="1">
                  <a:off x="1476" y="2280"/>
                  <a:ext cx="18" cy="96"/>
                </a:xfrm>
                <a:prstGeom prst="bentConnector3">
                  <a:avLst>
                    <a:gd name="adj1" fmla="val 1800000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1" name="AutoShape 591">
                  <a:extLst>
                    <a:ext uri="{FF2B5EF4-FFF2-40B4-BE49-F238E27FC236}">
                      <a16:creationId xmlns:a16="http://schemas.microsoft.com/office/drawing/2014/main" id="{C9628F70-F15D-4BE0-801F-0ABE4A60A97D}"/>
                    </a:ext>
                  </a:extLst>
                </p:cNvPr>
                <p:cNvCxnSpPr>
                  <a:cxnSpLocks noChangeShapeType="1"/>
                  <a:stCxn id="177" idx="1"/>
                  <a:endCxn id="178" idx="1"/>
                </p:cNvCxnSpPr>
                <p:nvPr/>
              </p:nvCxnSpPr>
              <p:spPr bwMode="auto">
                <a:xfrm rot="10800000" flipH="1" flipV="1">
                  <a:off x="1476" y="2376"/>
                  <a:ext cx="96" cy="96"/>
                </a:xfrm>
                <a:prstGeom prst="bentConnector3">
                  <a:avLst>
                    <a:gd name="adj1" fmla="val -337288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2" name="AutoShape 592">
                  <a:extLst>
                    <a:ext uri="{FF2B5EF4-FFF2-40B4-BE49-F238E27FC236}">
                      <a16:creationId xmlns:a16="http://schemas.microsoft.com/office/drawing/2014/main" id="{3802E21E-C37A-4157-B22A-C5F0A4F64DCF}"/>
                    </a:ext>
                  </a:extLst>
                </p:cNvPr>
                <p:cNvCxnSpPr>
                  <a:cxnSpLocks noChangeShapeType="1"/>
                  <a:stCxn id="178" idx="1"/>
                  <a:endCxn id="179" idx="1"/>
                </p:cNvCxnSpPr>
                <p:nvPr/>
              </p:nvCxnSpPr>
              <p:spPr bwMode="auto">
                <a:xfrm rot="10800000" flipV="1">
                  <a:off x="1572" y="2472"/>
                  <a:ext cx="18" cy="96"/>
                </a:xfrm>
                <a:prstGeom prst="bentConnector3">
                  <a:avLst>
                    <a:gd name="adj1" fmla="val 1800000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372" name="그룹 371">
              <a:extLst>
                <a:ext uri="{FF2B5EF4-FFF2-40B4-BE49-F238E27FC236}">
                  <a16:creationId xmlns:a16="http://schemas.microsoft.com/office/drawing/2014/main" id="{291E4F0E-E3FF-4BBA-8A8A-70F4A297BCCA}"/>
                </a:ext>
              </a:extLst>
            </p:cNvPr>
            <p:cNvGrpSpPr/>
            <p:nvPr/>
          </p:nvGrpSpPr>
          <p:grpSpPr>
            <a:xfrm>
              <a:off x="3542417" y="2292646"/>
              <a:ext cx="1490025" cy="791496"/>
              <a:chOff x="3542417" y="2292646"/>
              <a:chExt cx="1490025" cy="791496"/>
            </a:xfrm>
          </p:grpSpPr>
          <p:sp>
            <p:nvSpPr>
              <p:cNvPr id="160" name="이등변 삼각형 693">
                <a:extLst>
                  <a:ext uri="{FF2B5EF4-FFF2-40B4-BE49-F238E27FC236}">
                    <a16:creationId xmlns:a16="http://schemas.microsoft.com/office/drawing/2014/main" id="{F3623933-9CAA-4CBD-8095-2C54564572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49519" y="2292646"/>
                <a:ext cx="134937" cy="107950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83" name="AutoShape 594">
                <a:extLst>
                  <a:ext uri="{FF2B5EF4-FFF2-40B4-BE49-F238E27FC236}">
                    <a16:creationId xmlns:a16="http://schemas.microsoft.com/office/drawing/2014/main" id="{D8239B0C-7E45-449E-8FDA-B7227CDA7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5469" y="2482895"/>
                <a:ext cx="1456973" cy="476250"/>
              </a:xfrm>
              <a:prstGeom prst="foldedCorner">
                <a:avLst>
                  <a:gd name="adj" fmla="val 12500"/>
                </a:avLst>
              </a:prstGeom>
              <a:solidFill>
                <a:srgbClr val="333399">
                  <a:lumMod val="20000"/>
                  <a:lumOff val="80000"/>
                </a:srgbClr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84" name="Text Box 595">
                <a:extLst>
                  <a:ext uri="{FF2B5EF4-FFF2-40B4-BE49-F238E27FC236}">
                    <a16:creationId xmlns:a16="http://schemas.microsoft.com/office/drawing/2014/main" id="{AA15B45D-AC7C-4FA4-8021-384065F5CB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2417" y="2458338"/>
                <a:ext cx="7828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Competency </a:t>
                </a:r>
              </a:p>
              <a:p>
                <a:pPr marL="0" marR="0" lvl="0" indent="0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Library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grpSp>
            <p:nvGrpSpPr>
              <p:cNvPr id="185" name="Group 596">
                <a:extLst>
                  <a:ext uri="{FF2B5EF4-FFF2-40B4-BE49-F238E27FC236}">
                    <a16:creationId xmlns:a16="http://schemas.microsoft.com/office/drawing/2014/main" id="{85A03D80-7DCB-4A6E-9FD5-EB685B805C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19534" y="2518766"/>
                <a:ext cx="344970" cy="565376"/>
                <a:chOff x="1477" y="2009"/>
                <a:chExt cx="358" cy="831"/>
              </a:xfrm>
              <a:solidFill>
                <a:srgbClr val="333399">
                  <a:lumMod val="20000"/>
                  <a:lumOff val="80000"/>
                </a:srgbClr>
              </a:solidFill>
            </p:grpSpPr>
            <p:sp>
              <p:nvSpPr>
                <p:cNvPr id="186" name="Rectangle 597">
                  <a:extLst>
                    <a:ext uri="{FF2B5EF4-FFF2-40B4-BE49-F238E27FC236}">
                      <a16:creationId xmlns:a16="http://schemas.microsoft.com/office/drawing/2014/main" id="{C3BDD374-86A6-4C45-AA1D-EDEECE4476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2009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187" name="Rectangle 598">
                  <a:extLst>
                    <a:ext uri="{FF2B5EF4-FFF2-40B4-BE49-F238E27FC236}">
                      <a16:creationId xmlns:a16="http://schemas.microsoft.com/office/drawing/2014/main" id="{7D670118-F27E-4EE6-828C-46CCAC422C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2105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188" name="Rectangle 599">
                  <a:extLst>
                    <a:ext uri="{FF2B5EF4-FFF2-40B4-BE49-F238E27FC236}">
                      <a16:creationId xmlns:a16="http://schemas.microsoft.com/office/drawing/2014/main" id="{8F7FFF66-4E43-44DC-8B50-7D1D6A6B3D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3" y="2201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189" name="Rectangle 600">
                  <a:extLst>
                    <a:ext uri="{FF2B5EF4-FFF2-40B4-BE49-F238E27FC236}">
                      <a16:creationId xmlns:a16="http://schemas.microsoft.com/office/drawing/2014/main" id="{8FCE7EBF-36CE-42F6-BDDF-0957D775A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3" y="2297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cxnSp>
              <p:nvCxnSpPr>
                <p:cNvPr id="190" name="AutoShape 601">
                  <a:extLst>
                    <a:ext uri="{FF2B5EF4-FFF2-40B4-BE49-F238E27FC236}">
                      <a16:creationId xmlns:a16="http://schemas.microsoft.com/office/drawing/2014/main" id="{0C550AD3-6E0B-4B91-B6B1-0C68774167B4}"/>
                    </a:ext>
                  </a:extLst>
                </p:cNvPr>
                <p:cNvCxnSpPr>
                  <a:cxnSpLocks noChangeShapeType="1"/>
                  <a:stCxn id="186" idx="1"/>
                  <a:endCxn id="187" idx="1"/>
                </p:cNvCxnSpPr>
                <p:nvPr/>
              </p:nvCxnSpPr>
              <p:spPr bwMode="auto">
                <a:xfrm rot="10800000" flipV="1">
                  <a:off x="1477" y="2280"/>
                  <a:ext cx="18" cy="96"/>
                </a:xfrm>
                <a:prstGeom prst="bentConnector3">
                  <a:avLst>
                    <a:gd name="adj1" fmla="val 1800000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1" name="AutoShape 602">
                  <a:extLst>
                    <a:ext uri="{FF2B5EF4-FFF2-40B4-BE49-F238E27FC236}">
                      <a16:creationId xmlns:a16="http://schemas.microsoft.com/office/drawing/2014/main" id="{9163C3E9-869D-4D21-AA9F-FC3A4C15D631}"/>
                    </a:ext>
                  </a:extLst>
                </p:cNvPr>
                <p:cNvCxnSpPr>
                  <a:cxnSpLocks noChangeShapeType="1"/>
                  <a:stCxn id="187" idx="1"/>
                  <a:endCxn id="188" idx="1"/>
                </p:cNvCxnSpPr>
                <p:nvPr/>
              </p:nvCxnSpPr>
              <p:spPr bwMode="auto">
                <a:xfrm rot="10800000" flipH="1" flipV="1">
                  <a:off x="1477" y="2376"/>
                  <a:ext cx="96" cy="96"/>
                </a:xfrm>
                <a:prstGeom prst="bentConnector3">
                  <a:avLst>
                    <a:gd name="adj1" fmla="val -337502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2" name="AutoShape 603">
                  <a:extLst>
                    <a:ext uri="{FF2B5EF4-FFF2-40B4-BE49-F238E27FC236}">
                      <a16:creationId xmlns:a16="http://schemas.microsoft.com/office/drawing/2014/main" id="{E3C95E0B-3444-4EF5-95F8-BD8019A3B9E4}"/>
                    </a:ext>
                  </a:extLst>
                </p:cNvPr>
                <p:cNvCxnSpPr>
                  <a:cxnSpLocks noChangeShapeType="1"/>
                  <a:stCxn id="188" idx="1"/>
                  <a:endCxn id="189" idx="1"/>
                </p:cNvCxnSpPr>
                <p:nvPr/>
              </p:nvCxnSpPr>
              <p:spPr bwMode="auto">
                <a:xfrm rot="10800000" flipV="1">
                  <a:off x="1573" y="2472"/>
                  <a:ext cx="18" cy="96"/>
                </a:xfrm>
                <a:prstGeom prst="bentConnector3">
                  <a:avLst>
                    <a:gd name="adj1" fmla="val 1800000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373" name="그룹 372">
              <a:extLst>
                <a:ext uri="{FF2B5EF4-FFF2-40B4-BE49-F238E27FC236}">
                  <a16:creationId xmlns:a16="http://schemas.microsoft.com/office/drawing/2014/main" id="{FAAFE107-925A-4541-A2DB-E478FC802164}"/>
                </a:ext>
              </a:extLst>
            </p:cNvPr>
            <p:cNvGrpSpPr/>
            <p:nvPr/>
          </p:nvGrpSpPr>
          <p:grpSpPr>
            <a:xfrm>
              <a:off x="5161452" y="2280191"/>
              <a:ext cx="1507840" cy="817410"/>
              <a:chOff x="5161452" y="2280191"/>
              <a:chExt cx="1507840" cy="817410"/>
            </a:xfrm>
          </p:grpSpPr>
          <p:sp>
            <p:nvSpPr>
              <p:cNvPr id="161" name="이등변 삼각형 694">
                <a:extLst>
                  <a:ext uri="{FF2B5EF4-FFF2-40B4-BE49-F238E27FC236}">
                    <a16:creationId xmlns:a16="http://schemas.microsoft.com/office/drawing/2014/main" id="{84978265-11EC-4FDD-82D2-5EA8706F27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03265" y="2280191"/>
                <a:ext cx="136525" cy="107950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93" name="AutoShape 605">
                <a:extLst>
                  <a:ext uri="{FF2B5EF4-FFF2-40B4-BE49-F238E27FC236}">
                    <a16:creationId xmlns:a16="http://schemas.microsoft.com/office/drawing/2014/main" id="{21BE0855-F4AE-408C-94A2-59053076E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5641" y="2493833"/>
                <a:ext cx="1483651" cy="476250"/>
              </a:xfrm>
              <a:prstGeom prst="foldedCorner">
                <a:avLst>
                  <a:gd name="adj" fmla="val 12500"/>
                </a:avLst>
              </a:prstGeom>
              <a:solidFill>
                <a:srgbClr val="333399">
                  <a:lumMod val="20000"/>
                  <a:lumOff val="80000"/>
                </a:srgbClr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194" name="Text Box 606">
                <a:extLst>
                  <a:ext uri="{FF2B5EF4-FFF2-40B4-BE49-F238E27FC236}">
                    <a16:creationId xmlns:a16="http://schemas.microsoft.com/office/drawing/2014/main" id="{71AED715-C60C-4A99-BFD0-76BE4A6E60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1452" y="2482973"/>
                <a:ext cx="59907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Career Path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grpSp>
            <p:nvGrpSpPr>
              <p:cNvPr id="195" name="Group 607">
                <a:extLst>
                  <a:ext uri="{FF2B5EF4-FFF2-40B4-BE49-F238E27FC236}">
                    <a16:creationId xmlns:a16="http://schemas.microsoft.com/office/drawing/2014/main" id="{3E3CF26C-167B-4C4D-B12E-E34F0DEBAE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9416" y="2532225"/>
                <a:ext cx="257073" cy="565376"/>
                <a:chOff x="1477" y="2009"/>
                <a:chExt cx="358" cy="831"/>
              </a:xfrm>
              <a:solidFill>
                <a:srgbClr val="333399">
                  <a:lumMod val="20000"/>
                  <a:lumOff val="80000"/>
                </a:srgbClr>
              </a:solidFill>
            </p:grpSpPr>
            <p:sp>
              <p:nvSpPr>
                <p:cNvPr id="196" name="Rectangle 608">
                  <a:extLst>
                    <a:ext uri="{FF2B5EF4-FFF2-40B4-BE49-F238E27FC236}">
                      <a16:creationId xmlns:a16="http://schemas.microsoft.com/office/drawing/2014/main" id="{AF333507-F42B-476F-ADDD-F9061A2DF8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2009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197" name="Rectangle 609">
                  <a:extLst>
                    <a:ext uri="{FF2B5EF4-FFF2-40B4-BE49-F238E27FC236}">
                      <a16:creationId xmlns:a16="http://schemas.microsoft.com/office/drawing/2014/main" id="{70F45C58-F244-4E04-AE00-1F4C6A1420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2105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198" name="Rectangle 610">
                  <a:extLst>
                    <a:ext uri="{FF2B5EF4-FFF2-40B4-BE49-F238E27FC236}">
                      <a16:creationId xmlns:a16="http://schemas.microsoft.com/office/drawing/2014/main" id="{96FC87C3-306C-4095-A181-690FC343E5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3" y="2201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199" name="Rectangle 611">
                  <a:extLst>
                    <a:ext uri="{FF2B5EF4-FFF2-40B4-BE49-F238E27FC236}">
                      <a16:creationId xmlns:a16="http://schemas.microsoft.com/office/drawing/2014/main" id="{6980CF00-6563-4EBD-8EF5-9EBE988A2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3" y="2297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cxnSp>
              <p:nvCxnSpPr>
                <p:cNvPr id="200" name="AutoShape 612">
                  <a:extLst>
                    <a:ext uri="{FF2B5EF4-FFF2-40B4-BE49-F238E27FC236}">
                      <a16:creationId xmlns:a16="http://schemas.microsoft.com/office/drawing/2014/main" id="{621DE03C-1F7F-4091-A1F2-C7929E35E1FC}"/>
                    </a:ext>
                  </a:extLst>
                </p:cNvPr>
                <p:cNvCxnSpPr>
                  <a:cxnSpLocks noChangeShapeType="1"/>
                  <a:stCxn id="196" idx="1"/>
                  <a:endCxn id="197" idx="1"/>
                </p:cNvCxnSpPr>
                <p:nvPr/>
              </p:nvCxnSpPr>
              <p:spPr bwMode="auto">
                <a:xfrm rot="10800000" flipV="1">
                  <a:off x="1477" y="2280"/>
                  <a:ext cx="18" cy="96"/>
                </a:xfrm>
                <a:prstGeom prst="bentConnector3">
                  <a:avLst>
                    <a:gd name="adj1" fmla="val 1800000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1" name="AutoShape 613">
                  <a:extLst>
                    <a:ext uri="{FF2B5EF4-FFF2-40B4-BE49-F238E27FC236}">
                      <a16:creationId xmlns:a16="http://schemas.microsoft.com/office/drawing/2014/main" id="{377D8995-AEAF-4B5B-808E-9B4F7744028C}"/>
                    </a:ext>
                  </a:extLst>
                </p:cNvPr>
                <p:cNvCxnSpPr>
                  <a:cxnSpLocks noChangeShapeType="1"/>
                  <a:stCxn id="197" idx="1"/>
                  <a:endCxn id="198" idx="1"/>
                </p:cNvCxnSpPr>
                <p:nvPr/>
              </p:nvCxnSpPr>
              <p:spPr bwMode="auto">
                <a:xfrm rot="10800000" flipH="1" flipV="1">
                  <a:off x="1477" y="2376"/>
                  <a:ext cx="96" cy="96"/>
                </a:xfrm>
                <a:prstGeom prst="bentConnector3">
                  <a:avLst>
                    <a:gd name="adj1" fmla="val -337502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2" name="AutoShape 614">
                  <a:extLst>
                    <a:ext uri="{FF2B5EF4-FFF2-40B4-BE49-F238E27FC236}">
                      <a16:creationId xmlns:a16="http://schemas.microsoft.com/office/drawing/2014/main" id="{BB538562-9637-49B0-B81C-EE1A318A0904}"/>
                    </a:ext>
                  </a:extLst>
                </p:cNvPr>
                <p:cNvCxnSpPr>
                  <a:cxnSpLocks noChangeShapeType="1"/>
                  <a:stCxn id="198" idx="1"/>
                  <a:endCxn id="199" idx="1"/>
                </p:cNvCxnSpPr>
                <p:nvPr/>
              </p:nvCxnSpPr>
              <p:spPr bwMode="auto">
                <a:xfrm rot="10800000" flipV="1">
                  <a:off x="1573" y="2472"/>
                  <a:ext cx="18" cy="96"/>
                </a:xfrm>
                <a:prstGeom prst="bentConnector3">
                  <a:avLst>
                    <a:gd name="adj1" fmla="val 1800000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374" name="그룹 373">
              <a:extLst>
                <a:ext uri="{FF2B5EF4-FFF2-40B4-BE49-F238E27FC236}">
                  <a16:creationId xmlns:a16="http://schemas.microsoft.com/office/drawing/2014/main" id="{82AD8065-9070-4170-B5D9-30A60B8CCF7A}"/>
                </a:ext>
              </a:extLst>
            </p:cNvPr>
            <p:cNvGrpSpPr/>
            <p:nvPr/>
          </p:nvGrpSpPr>
          <p:grpSpPr>
            <a:xfrm>
              <a:off x="6674558" y="2278604"/>
              <a:ext cx="1534307" cy="807659"/>
              <a:chOff x="6674558" y="2278604"/>
              <a:chExt cx="1534307" cy="807659"/>
            </a:xfrm>
          </p:grpSpPr>
          <p:sp>
            <p:nvSpPr>
              <p:cNvPr id="162" name="이등변 삼각형 695">
                <a:extLst>
                  <a:ext uri="{FF2B5EF4-FFF2-40B4-BE49-F238E27FC236}">
                    <a16:creationId xmlns:a16="http://schemas.microsoft.com/office/drawing/2014/main" id="{CBA8873D-406C-494B-912E-144E996B1D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92205" y="2278604"/>
                <a:ext cx="134938" cy="107950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03" name="AutoShape 646">
                <a:extLst>
                  <a:ext uri="{FF2B5EF4-FFF2-40B4-BE49-F238E27FC236}">
                    <a16:creationId xmlns:a16="http://schemas.microsoft.com/office/drawing/2014/main" id="{5EE6C367-F4BD-4C27-9D55-1C1C16E54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5430" y="2499412"/>
                <a:ext cx="1383435" cy="474663"/>
              </a:xfrm>
              <a:prstGeom prst="foldedCorner">
                <a:avLst>
                  <a:gd name="adj" fmla="val 12500"/>
                </a:avLst>
              </a:prstGeom>
              <a:solidFill>
                <a:srgbClr val="333399">
                  <a:lumMod val="20000"/>
                  <a:lumOff val="80000"/>
                </a:srgbClr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04" name="Text Box 647">
                <a:extLst>
                  <a:ext uri="{FF2B5EF4-FFF2-40B4-BE49-F238E27FC236}">
                    <a16:creationId xmlns:a16="http://schemas.microsoft.com/office/drawing/2014/main" id="{1A74112E-B519-4EB1-95FF-E90ED0B009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74558" y="2499412"/>
                <a:ext cx="59907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CBC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grpSp>
            <p:nvGrpSpPr>
              <p:cNvPr id="205" name="Group 648">
                <a:extLst>
                  <a:ext uri="{FF2B5EF4-FFF2-40B4-BE49-F238E27FC236}">
                    <a16:creationId xmlns:a16="http://schemas.microsoft.com/office/drawing/2014/main" id="{0FD1FC22-4C6C-4A2E-AC82-D11F5DECDF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64590" y="2520887"/>
                <a:ext cx="257073" cy="565376"/>
                <a:chOff x="1477" y="2009"/>
                <a:chExt cx="358" cy="831"/>
              </a:xfrm>
              <a:solidFill>
                <a:srgbClr val="333399">
                  <a:lumMod val="20000"/>
                  <a:lumOff val="80000"/>
                </a:srgbClr>
              </a:solidFill>
            </p:grpSpPr>
            <p:sp>
              <p:nvSpPr>
                <p:cNvPr id="206" name="Rectangle 649">
                  <a:extLst>
                    <a:ext uri="{FF2B5EF4-FFF2-40B4-BE49-F238E27FC236}">
                      <a16:creationId xmlns:a16="http://schemas.microsoft.com/office/drawing/2014/main" id="{8F21FA19-6B9C-46CA-BCFD-4DCDA6B4A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2009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207" name="Rectangle 650">
                  <a:extLst>
                    <a:ext uri="{FF2B5EF4-FFF2-40B4-BE49-F238E27FC236}">
                      <a16:creationId xmlns:a16="http://schemas.microsoft.com/office/drawing/2014/main" id="{89AD76F1-4E35-4205-A5D9-1AFDC09D6D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2105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208" name="Rectangle 651">
                  <a:extLst>
                    <a:ext uri="{FF2B5EF4-FFF2-40B4-BE49-F238E27FC236}">
                      <a16:creationId xmlns:a16="http://schemas.microsoft.com/office/drawing/2014/main" id="{891A29AA-DAAB-415C-AB68-5AC90097F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3" y="2201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209" name="Rectangle 652">
                  <a:extLst>
                    <a:ext uri="{FF2B5EF4-FFF2-40B4-BE49-F238E27FC236}">
                      <a16:creationId xmlns:a16="http://schemas.microsoft.com/office/drawing/2014/main" id="{4AD98555-6AD7-4B54-BA3B-BDDBA42BA7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3" y="2297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cxnSp>
              <p:nvCxnSpPr>
                <p:cNvPr id="210" name="AutoShape 653">
                  <a:extLst>
                    <a:ext uri="{FF2B5EF4-FFF2-40B4-BE49-F238E27FC236}">
                      <a16:creationId xmlns:a16="http://schemas.microsoft.com/office/drawing/2014/main" id="{7F14B151-E718-4CA9-9785-E1B62697DB5E}"/>
                    </a:ext>
                  </a:extLst>
                </p:cNvPr>
                <p:cNvCxnSpPr>
                  <a:cxnSpLocks noChangeShapeType="1"/>
                  <a:stCxn id="206" idx="1"/>
                  <a:endCxn id="207" idx="1"/>
                </p:cNvCxnSpPr>
                <p:nvPr/>
              </p:nvCxnSpPr>
              <p:spPr bwMode="auto">
                <a:xfrm rot="10800000" flipV="1">
                  <a:off x="1477" y="2280"/>
                  <a:ext cx="18" cy="96"/>
                </a:xfrm>
                <a:prstGeom prst="bentConnector3">
                  <a:avLst>
                    <a:gd name="adj1" fmla="val 1800000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1" name="AutoShape 654">
                  <a:extLst>
                    <a:ext uri="{FF2B5EF4-FFF2-40B4-BE49-F238E27FC236}">
                      <a16:creationId xmlns:a16="http://schemas.microsoft.com/office/drawing/2014/main" id="{28C5979A-1E54-4195-877D-8401F1B792CA}"/>
                    </a:ext>
                  </a:extLst>
                </p:cNvPr>
                <p:cNvCxnSpPr>
                  <a:cxnSpLocks noChangeShapeType="1"/>
                  <a:stCxn id="207" idx="1"/>
                  <a:endCxn id="208" idx="1"/>
                </p:cNvCxnSpPr>
                <p:nvPr/>
              </p:nvCxnSpPr>
              <p:spPr bwMode="auto">
                <a:xfrm rot="10800000" flipH="1" flipV="1">
                  <a:off x="1477" y="2376"/>
                  <a:ext cx="96" cy="96"/>
                </a:xfrm>
                <a:prstGeom prst="bentConnector3">
                  <a:avLst>
                    <a:gd name="adj1" fmla="val -337502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2" name="AutoShape 655">
                  <a:extLst>
                    <a:ext uri="{FF2B5EF4-FFF2-40B4-BE49-F238E27FC236}">
                      <a16:creationId xmlns:a16="http://schemas.microsoft.com/office/drawing/2014/main" id="{BD0D61B0-E389-4322-BDE1-8062C2BFD7D9}"/>
                    </a:ext>
                  </a:extLst>
                </p:cNvPr>
                <p:cNvCxnSpPr>
                  <a:cxnSpLocks noChangeShapeType="1"/>
                  <a:stCxn id="208" idx="1"/>
                  <a:endCxn id="209" idx="1"/>
                </p:cNvCxnSpPr>
                <p:nvPr/>
              </p:nvCxnSpPr>
              <p:spPr bwMode="auto">
                <a:xfrm rot="10800000" flipV="1">
                  <a:off x="1573" y="2472"/>
                  <a:ext cx="18" cy="96"/>
                </a:xfrm>
                <a:prstGeom prst="bentConnector3">
                  <a:avLst>
                    <a:gd name="adj1" fmla="val 1800000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375" name="그룹 374">
              <a:extLst>
                <a:ext uri="{FF2B5EF4-FFF2-40B4-BE49-F238E27FC236}">
                  <a16:creationId xmlns:a16="http://schemas.microsoft.com/office/drawing/2014/main" id="{A2043CDB-15D5-461C-B623-1A6DC37DDF18}"/>
                </a:ext>
              </a:extLst>
            </p:cNvPr>
            <p:cNvGrpSpPr/>
            <p:nvPr/>
          </p:nvGrpSpPr>
          <p:grpSpPr>
            <a:xfrm>
              <a:off x="8397978" y="2304273"/>
              <a:ext cx="1365106" cy="757053"/>
              <a:chOff x="8397978" y="2304273"/>
              <a:chExt cx="1365106" cy="757053"/>
            </a:xfrm>
          </p:grpSpPr>
          <p:sp>
            <p:nvSpPr>
              <p:cNvPr id="213" name="AutoShape 646">
                <a:extLst>
                  <a:ext uri="{FF2B5EF4-FFF2-40B4-BE49-F238E27FC236}">
                    <a16:creationId xmlns:a16="http://schemas.microsoft.com/office/drawing/2014/main" id="{285FEC4C-3589-4FF3-B538-DC85AF779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4008" y="2491548"/>
                <a:ext cx="1349076" cy="474663"/>
              </a:xfrm>
              <a:prstGeom prst="foldedCorner">
                <a:avLst>
                  <a:gd name="adj" fmla="val 12500"/>
                </a:avLst>
              </a:prstGeom>
              <a:solidFill>
                <a:srgbClr val="333399">
                  <a:lumMod val="20000"/>
                  <a:lumOff val="80000"/>
                </a:srgbClr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14" name="Text Box 647">
                <a:extLst>
                  <a:ext uri="{FF2B5EF4-FFF2-40B4-BE49-F238E27FC236}">
                    <a16:creationId xmlns:a16="http://schemas.microsoft.com/office/drawing/2014/main" id="{127542B2-A13B-4125-B480-359E7F586C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97978" y="2504764"/>
                <a:ext cx="59907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LMS</a:t>
                </a:r>
              </a:p>
              <a:p>
                <a:pPr marL="0" marR="0" lvl="0" indent="0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[O</a:t>
                </a: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n/Off]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grpSp>
            <p:nvGrpSpPr>
              <p:cNvPr id="215" name="Group 648">
                <a:extLst>
                  <a:ext uri="{FF2B5EF4-FFF2-40B4-BE49-F238E27FC236}">
                    <a16:creationId xmlns:a16="http://schemas.microsoft.com/office/drawing/2014/main" id="{3D5040F5-B7E9-4FA9-A583-28147971D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40722" y="2495950"/>
                <a:ext cx="257073" cy="565376"/>
                <a:chOff x="1477" y="2009"/>
                <a:chExt cx="358" cy="831"/>
              </a:xfrm>
              <a:solidFill>
                <a:srgbClr val="333399">
                  <a:lumMod val="20000"/>
                  <a:lumOff val="80000"/>
                </a:srgbClr>
              </a:solidFill>
            </p:grpSpPr>
            <p:sp>
              <p:nvSpPr>
                <p:cNvPr id="216" name="Rectangle 649">
                  <a:extLst>
                    <a:ext uri="{FF2B5EF4-FFF2-40B4-BE49-F238E27FC236}">
                      <a16:creationId xmlns:a16="http://schemas.microsoft.com/office/drawing/2014/main" id="{0BE8FAEF-B087-4836-BC49-4CD2031261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2009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217" name="Rectangle 650">
                  <a:extLst>
                    <a:ext uri="{FF2B5EF4-FFF2-40B4-BE49-F238E27FC236}">
                      <a16:creationId xmlns:a16="http://schemas.microsoft.com/office/drawing/2014/main" id="{4D3B4069-CA54-44A6-AEFB-887E6FD10F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2105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218" name="Rectangle 651">
                  <a:extLst>
                    <a:ext uri="{FF2B5EF4-FFF2-40B4-BE49-F238E27FC236}">
                      <a16:creationId xmlns:a16="http://schemas.microsoft.com/office/drawing/2014/main" id="{F77A3C7C-302A-4DB5-8B75-0112F53120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3" y="2201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219" name="Rectangle 652">
                  <a:extLst>
                    <a:ext uri="{FF2B5EF4-FFF2-40B4-BE49-F238E27FC236}">
                      <a16:creationId xmlns:a16="http://schemas.microsoft.com/office/drawing/2014/main" id="{D067E99E-A23C-4F66-971C-1B5F6DFB12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3" y="2297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cxnSp>
              <p:nvCxnSpPr>
                <p:cNvPr id="220" name="AutoShape 653">
                  <a:extLst>
                    <a:ext uri="{FF2B5EF4-FFF2-40B4-BE49-F238E27FC236}">
                      <a16:creationId xmlns:a16="http://schemas.microsoft.com/office/drawing/2014/main" id="{F37B2B5F-6433-4576-9039-A261A5562A44}"/>
                    </a:ext>
                  </a:extLst>
                </p:cNvPr>
                <p:cNvCxnSpPr>
                  <a:cxnSpLocks noChangeShapeType="1"/>
                  <a:stCxn id="216" idx="1"/>
                  <a:endCxn id="217" idx="1"/>
                </p:cNvCxnSpPr>
                <p:nvPr/>
              </p:nvCxnSpPr>
              <p:spPr bwMode="auto">
                <a:xfrm rot="10800000" flipV="1">
                  <a:off x="1477" y="2280"/>
                  <a:ext cx="18" cy="96"/>
                </a:xfrm>
                <a:prstGeom prst="bentConnector3">
                  <a:avLst>
                    <a:gd name="adj1" fmla="val 1800000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1" name="AutoShape 654">
                  <a:extLst>
                    <a:ext uri="{FF2B5EF4-FFF2-40B4-BE49-F238E27FC236}">
                      <a16:creationId xmlns:a16="http://schemas.microsoft.com/office/drawing/2014/main" id="{E09A0A93-A564-4F73-BB68-DCFF9178C327}"/>
                    </a:ext>
                  </a:extLst>
                </p:cNvPr>
                <p:cNvCxnSpPr>
                  <a:cxnSpLocks noChangeShapeType="1"/>
                  <a:stCxn id="217" idx="1"/>
                  <a:endCxn id="218" idx="1"/>
                </p:cNvCxnSpPr>
                <p:nvPr/>
              </p:nvCxnSpPr>
              <p:spPr bwMode="auto">
                <a:xfrm rot="10800000" flipH="1" flipV="1">
                  <a:off x="1477" y="2376"/>
                  <a:ext cx="96" cy="96"/>
                </a:xfrm>
                <a:prstGeom prst="bentConnector3">
                  <a:avLst>
                    <a:gd name="adj1" fmla="val -337502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2" name="AutoShape 655">
                  <a:extLst>
                    <a:ext uri="{FF2B5EF4-FFF2-40B4-BE49-F238E27FC236}">
                      <a16:creationId xmlns:a16="http://schemas.microsoft.com/office/drawing/2014/main" id="{DE79EDD7-6F71-4132-9304-814F35EFF4E7}"/>
                    </a:ext>
                  </a:extLst>
                </p:cNvPr>
                <p:cNvCxnSpPr>
                  <a:cxnSpLocks noChangeShapeType="1"/>
                  <a:stCxn id="218" idx="1"/>
                  <a:endCxn id="219" idx="1"/>
                </p:cNvCxnSpPr>
                <p:nvPr/>
              </p:nvCxnSpPr>
              <p:spPr bwMode="auto">
                <a:xfrm rot="10800000" flipV="1">
                  <a:off x="1573" y="2472"/>
                  <a:ext cx="18" cy="96"/>
                </a:xfrm>
                <a:prstGeom prst="bentConnector3">
                  <a:avLst>
                    <a:gd name="adj1" fmla="val 1800000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34" name="이등변 삼각형 695">
                <a:extLst>
                  <a:ext uri="{FF2B5EF4-FFF2-40B4-BE49-F238E27FC236}">
                    <a16:creationId xmlns:a16="http://schemas.microsoft.com/office/drawing/2014/main" id="{9F138011-FD1C-488B-ABF8-FAC66BD457A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43119" y="2304273"/>
                <a:ext cx="134938" cy="107950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76" name="그룹 375">
              <a:extLst>
                <a:ext uri="{FF2B5EF4-FFF2-40B4-BE49-F238E27FC236}">
                  <a16:creationId xmlns:a16="http://schemas.microsoft.com/office/drawing/2014/main" id="{3EB5B3B5-71D4-4E66-9EF2-4F7CBCB69134}"/>
                </a:ext>
              </a:extLst>
            </p:cNvPr>
            <p:cNvGrpSpPr/>
            <p:nvPr/>
          </p:nvGrpSpPr>
          <p:grpSpPr>
            <a:xfrm>
              <a:off x="9902938" y="2314252"/>
              <a:ext cx="1426824" cy="775522"/>
              <a:chOff x="9902938" y="2314252"/>
              <a:chExt cx="1426824" cy="775522"/>
            </a:xfrm>
          </p:grpSpPr>
          <p:sp>
            <p:nvSpPr>
              <p:cNvPr id="223" name="AutoShape 646">
                <a:extLst>
                  <a:ext uri="{FF2B5EF4-FFF2-40B4-BE49-F238E27FC236}">
                    <a16:creationId xmlns:a16="http://schemas.microsoft.com/office/drawing/2014/main" id="{6221D6D3-DF29-46AA-908F-F0000E474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8969" y="2501003"/>
                <a:ext cx="1410793" cy="474663"/>
              </a:xfrm>
              <a:prstGeom prst="foldedCorner">
                <a:avLst>
                  <a:gd name="adj" fmla="val 12500"/>
                </a:avLst>
              </a:prstGeom>
              <a:solidFill>
                <a:srgbClr val="333399">
                  <a:lumMod val="20000"/>
                  <a:lumOff val="80000"/>
                </a:srgbClr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24" name="Text Box 647">
                <a:extLst>
                  <a:ext uri="{FF2B5EF4-FFF2-40B4-BE49-F238E27FC236}">
                    <a16:creationId xmlns:a16="http://schemas.microsoft.com/office/drawing/2014/main" id="{8DE32587-D952-46E0-9991-139AA39A3A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2938" y="2514219"/>
                <a:ext cx="88565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Competency</a:t>
                </a:r>
                <a:r>
                  <a:rPr kumimoji="1" lang="en-US" altLang="ko-K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+ Performance MGT system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grpSp>
            <p:nvGrpSpPr>
              <p:cNvPr id="225" name="Group 648">
                <a:extLst>
                  <a:ext uri="{FF2B5EF4-FFF2-40B4-BE49-F238E27FC236}">
                    <a16:creationId xmlns:a16="http://schemas.microsoft.com/office/drawing/2014/main" id="{413C5AC8-5194-40C4-B872-C0420C98E3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01771" y="2524398"/>
                <a:ext cx="257073" cy="565376"/>
                <a:chOff x="1477" y="2009"/>
                <a:chExt cx="358" cy="831"/>
              </a:xfrm>
              <a:solidFill>
                <a:srgbClr val="333399">
                  <a:lumMod val="20000"/>
                  <a:lumOff val="80000"/>
                </a:srgbClr>
              </a:solidFill>
            </p:grpSpPr>
            <p:sp>
              <p:nvSpPr>
                <p:cNvPr id="226" name="Rectangle 649">
                  <a:extLst>
                    <a:ext uri="{FF2B5EF4-FFF2-40B4-BE49-F238E27FC236}">
                      <a16:creationId xmlns:a16="http://schemas.microsoft.com/office/drawing/2014/main" id="{479BE7BD-C748-4C06-AD0B-D8EBC4DE30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2009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227" name="Rectangle 650">
                  <a:extLst>
                    <a:ext uri="{FF2B5EF4-FFF2-40B4-BE49-F238E27FC236}">
                      <a16:creationId xmlns:a16="http://schemas.microsoft.com/office/drawing/2014/main" id="{E01774A5-BC3E-45D1-90F1-153937ED09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2105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228" name="Rectangle 651">
                  <a:extLst>
                    <a:ext uri="{FF2B5EF4-FFF2-40B4-BE49-F238E27FC236}">
                      <a16:creationId xmlns:a16="http://schemas.microsoft.com/office/drawing/2014/main" id="{F7E9A40A-4576-4DFC-B254-C74EB73044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3" y="2201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229" name="Rectangle 652">
                  <a:extLst>
                    <a:ext uri="{FF2B5EF4-FFF2-40B4-BE49-F238E27FC236}">
                      <a16:creationId xmlns:a16="http://schemas.microsoft.com/office/drawing/2014/main" id="{ADD67B3F-B20F-4C61-9664-F692B6D9AC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3" y="2297"/>
                  <a:ext cx="262" cy="543"/>
                </a:xfrm>
                <a:prstGeom prst="rect">
                  <a:avLst/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cxnSp>
              <p:nvCxnSpPr>
                <p:cNvPr id="230" name="AutoShape 653">
                  <a:extLst>
                    <a:ext uri="{FF2B5EF4-FFF2-40B4-BE49-F238E27FC236}">
                      <a16:creationId xmlns:a16="http://schemas.microsoft.com/office/drawing/2014/main" id="{E32A2FA1-1135-4F16-A3B6-FDBEBAC7FC54}"/>
                    </a:ext>
                  </a:extLst>
                </p:cNvPr>
                <p:cNvCxnSpPr>
                  <a:cxnSpLocks noChangeShapeType="1"/>
                  <a:stCxn id="226" idx="1"/>
                  <a:endCxn id="227" idx="1"/>
                </p:cNvCxnSpPr>
                <p:nvPr/>
              </p:nvCxnSpPr>
              <p:spPr bwMode="auto">
                <a:xfrm rot="10800000" flipV="1">
                  <a:off x="1477" y="2280"/>
                  <a:ext cx="18" cy="96"/>
                </a:xfrm>
                <a:prstGeom prst="bentConnector3">
                  <a:avLst>
                    <a:gd name="adj1" fmla="val 1800000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1" name="AutoShape 654">
                  <a:extLst>
                    <a:ext uri="{FF2B5EF4-FFF2-40B4-BE49-F238E27FC236}">
                      <a16:creationId xmlns:a16="http://schemas.microsoft.com/office/drawing/2014/main" id="{B9517C45-725A-42F6-A7FD-ADEC9B61F7D9}"/>
                    </a:ext>
                  </a:extLst>
                </p:cNvPr>
                <p:cNvCxnSpPr>
                  <a:cxnSpLocks noChangeShapeType="1"/>
                  <a:stCxn id="227" idx="1"/>
                  <a:endCxn id="228" idx="1"/>
                </p:cNvCxnSpPr>
                <p:nvPr/>
              </p:nvCxnSpPr>
              <p:spPr bwMode="auto">
                <a:xfrm rot="10800000" flipH="1" flipV="1">
                  <a:off x="1477" y="2376"/>
                  <a:ext cx="96" cy="96"/>
                </a:xfrm>
                <a:prstGeom prst="bentConnector3">
                  <a:avLst>
                    <a:gd name="adj1" fmla="val -337502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2" name="AutoShape 655">
                  <a:extLst>
                    <a:ext uri="{FF2B5EF4-FFF2-40B4-BE49-F238E27FC236}">
                      <a16:creationId xmlns:a16="http://schemas.microsoft.com/office/drawing/2014/main" id="{66A2336A-3222-4703-A243-66D117B1E07C}"/>
                    </a:ext>
                  </a:extLst>
                </p:cNvPr>
                <p:cNvCxnSpPr>
                  <a:cxnSpLocks noChangeShapeType="1"/>
                  <a:stCxn id="228" idx="1"/>
                  <a:endCxn id="229" idx="1"/>
                </p:cNvCxnSpPr>
                <p:nvPr/>
              </p:nvCxnSpPr>
              <p:spPr bwMode="auto">
                <a:xfrm rot="10800000" flipV="1">
                  <a:off x="1573" y="2472"/>
                  <a:ext cx="18" cy="96"/>
                </a:xfrm>
                <a:prstGeom prst="bentConnector3">
                  <a:avLst>
                    <a:gd name="adj1" fmla="val 1800000"/>
                  </a:avLst>
                </a:prstGeom>
                <a:grpFill/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36" name="이등변 삼각형 695">
                <a:extLst>
                  <a:ext uri="{FF2B5EF4-FFF2-40B4-BE49-F238E27FC236}">
                    <a16:creationId xmlns:a16="http://schemas.microsoft.com/office/drawing/2014/main" id="{A4A8C9B1-6711-448C-B885-95E8472D3C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493941" y="2314252"/>
                <a:ext cx="134938" cy="107950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78" name="그룹 377">
              <a:extLst>
                <a:ext uri="{FF2B5EF4-FFF2-40B4-BE49-F238E27FC236}">
                  <a16:creationId xmlns:a16="http://schemas.microsoft.com/office/drawing/2014/main" id="{DD3D0396-BA83-4AA6-83D6-002D8BCB70A4}"/>
                </a:ext>
              </a:extLst>
            </p:cNvPr>
            <p:cNvGrpSpPr/>
            <p:nvPr/>
          </p:nvGrpSpPr>
          <p:grpSpPr>
            <a:xfrm>
              <a:off x="696446" y="3227566"/>
              <a:ext cx="10710541" cy="568681"/>
              <a:chOff x="696446" y="3227566"/>
              <a:chExt cx="10710541" cy="568681"/>
            </a:xfrm>
          </p:grpSpPr>
          <p:sp>
            <p:nvSpPr>
              <p:cNvPr id="238" name="직사각형 237">
                <a:extLst>
                  <a:ext uri="{FF2B5EF4-FFF2-40B4-BE49-F238E27FC236}">
                    <a16:creationId xmlns:a16="http://schemas.microsoft.com/office/drawing/2014/main" id="{8E8724B0-1B66-45F5-8D00-62FAE915B35D}"/>
                  </a:ext>
                </a:extLst>
              </p:cNvPr>
              <p:cNvSpPr/>
              <p:nvPr/>
            </p:nvSpPr>
            <p:spPr bwMode="auto">
              <a:xfrm>
                <a:off x="750676" y="3232685"/>
                <a:ext cx="703312" cy="563562"/>
              </a:xfrm>
              <a:prstGeom prst="rect">
                <a:avLst/>
              </a:prstGeom>
              <a:solidFill>
                <a:srgbClr val="BBE0E3">
                  <a:lumMod val="20000"/>
                  <a:lumOff val="80000"/>
                </a:srgbClr>
              </a:solidFill>
              <a:ln w="9525" cap="flat" cmpd="sng" algn="ctr">
                <a:solidFill>
                  <a:srgbClr val="7030A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40" name="Rectangle 644">
                <a:extLst>
                  <a:ext uri="{FF2B5EF4-FFF2-40B4-BE49-F238E27FC236}">
                    <a16:creationId xmlns:a16="http://schemas.microsoft.com/office/drawing/2014/main" id="{330379BD-43FE-4266-B559-06C497F9E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446" y="3442119"/>
                <a:ext cx="838200" cy="153888"/>
              </a:xfrm>
              <a:prstGeom prst="rect">
                <a:avLst/>
              </a:prstGeom>
              <a:noFill/>
              <a:ln w="12700" cap="flat" cmpd="sng" algn="ctr">
                <a:noFill/>
                <a:prstDash val="sysDash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DATA</a:t>
                </a:r>
                <a:endParaRPr kumimoji="0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42" name="Rectangle 76">
                <a:extLst>
                  <a:ext uri="{FF2B5EF4-FFF2-40B4-BE49-F238E27FC236}">
                    <a16:creationId xmlns:a16="http://schemas.microsoft.com/office/drawing/2014/main" id="{C388FB80-4BA3-4979-8672-8CD9734CB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007" y="3227566"/>
                <a:ext cx="7952980" cy="558800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9525">
                <a:solidFill>
                  <a:srgbClr val="7030A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sp>
          <p:nvSpPr>
            <p:cNvPr id="244" name="Rectangle 740">
              <a:extLst>
                <a:ext uri="{FF2B5EF4-FFF2-40B4-BE49-F238E27FC236}">
                  <a16:creationId xmlns:a16="http://schemas.microsoft.com/office/drawing/2014/main" id="{413F87EA-78D6-4EAB-A226-CEE04C785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0448" y="3478391"/>
              <a:ext cx="186012" cy="23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7620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7620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7620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7620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7620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ko-KR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grpSp>
          <p:nvGrpSpPr>
            <p:cNvPr id="379" name="그룹 378">
              <a:extLst>
                <a:ext uri="{FF2B5EF4-FFF2-40B4-BE49-F238E27FC236}">
                  <a16:creationId xmlns:a16="http://schemas.microsoft.com/office/drawing/2014/main" id="{BA3E6274-2EAC-4746-B2B4-EBBE8F520476}"/>
                </a:ext>
              </a:extLst>
            </p:cNvPr>
            <p:cNvGrpSpPr/>
            <p:nvPr/>
          </p:nvGrpSpPr>
          <p:grpSpPr>
            <a:xfrm>
              <a:off x="3571699" y="3033250"/>
              <a:ext cx="1459188" cy="690137"/>
              <a:chOff x="3571699" y="3033250"/>
              <a:chExt cx="1459188" cy="690137"/>
            </a:xfrm>
          </p:grpSpPr>
          <p:sp>
            <p:nvSpPr>
              <p:cNvPr id="248" name="순서도: 자기 디스크 247">
                <a:extLst>
                  <a:ext uri="{FF2B5EF4-FFF2-40B4-BE49-F238E27FC236}">
                    <a16:creationId xmlns:a16="http://schemas.microsoft.com/office/drawing/2014/main" id="{EF1BDE38-E490-4824-8242-1C8441CADE80}"/>
                  </a:ext>
                </a:extLst>
              </p:cNvPr>
              <p:cNvSpPr/>
              <p:nvPr/>
            </p:nvSpPr>
            <p:spPr bwMode="auto">
              <a:xfrm>
                <a:off x="3571699" y="3298997"/>
                <a:ext cx="1459188" cy="424390"/>
              </a:xfrm>
              <a:prstGeom prst="flowChartMagneticDisk">
                <a:avLst/>
              </a:prstGeom>
              <a:gradFill>
                <a:gsLst>
                  <a:gs pos="0">
                    <a:srgbClr val="000000">
                      <a:lumMod val="0"/>
                      <a:lumOff val="100000"/>
                    </a:srgbClr>
                  </a:gs>
                  <a:gs pos="52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>
                      <a:lumMod val="11000"/>
                      <a:lumOff val="89000"/>
                    </a:schemeClr>
                  </a:gs>
                </a:gsLst>
                <a:path path="circle">
                  <a:fillToRect r="100000" b="100000"/>
                </a:path>
              </a:gradFill>
              <a:ln w="9525" cap="flat" cmpd="sng" algn="ctr">
                <a:solidFill>
                  <a:srgbClr val="000000">
                    <a:lumMod val="75000"/>
                  </a:srgb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50" name="Rectangle 688">
                <a:extLst>
                  <a:ext uri="{FF2B5EF4-FFF2-40B4-BE49-F238E27FC236}">
                    <a16:creationId xmlns:a16="http://schemas.microsoft.com/office/drawing/2014/main" id="{F5E62378-13F7-490E-85C5-147841F19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681" y="3445916"/>
                <a:ext cx="139620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Competency Assessment History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66" name="이등변 삼각형 720">
                <a:extLst>
                  <a:ext uri="{FF2B5EF4-FFF2-40B4-BE49-F238E27FC236}">
                    <a16:creationId xmlns:a16="http://schemas.microsoft.com/office/drawing/2014/main" id="{A1197EC6-02CE-487C-8B5B-7892E74D44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4155907" y="3033250"/>
                <a:ext cx="134938" cy="107950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80" name="그룹 379">
              <a:extLst>
                <a:ext uri="{FF2B5EF4-FFF2-40B4-BE49-F238E27FC236}">
                  <a16:creationId xmlns:a16="http://schemas.microsoft.com/office/drawing/2014/main" id="{65822D79-6608-436E-9E1F-C764E4363784}"/>
                </a:ext>
              </a:extLst>
            </p:cNvPr>
            <p:cNvGrpSpPr/>
            <p:nvPr/>
          </p:nvGrpSpPr>
          <p:grpSpPr>
            <a:xfrm>
              <a:off x="5181908" y="3062122"/>
              <a:ext cx="1492650" cy="645218"/>
              <a:chOff x="5181908" y="3062122"/>
              <a:chExt cx="1492650" cy="645218"/>
            </a:xfrm>
          </p:grpSpPr>
          <p:sp>
            <p:nvSpPr>
              <p:cNvPr id="246" name="순서도: 자기 디스크 245">
                <a:extLst>
                  <a:ext uri="{FF2B5EF4-FFF2-40B4-BE49-F238E27FC236}">
                    <a16:creationId xmlns:a16="http://schemas.microsoft.com/office/drawing/2014/main" id="{02B8ADBB-5BEE-4EAB-B6BB-7536B2087405}"/>
                  </a:ext>
                </a:extLst>
              </p:cNvPr>
              <p:cNvSpPr/>
              <p:nvPr/>
            </p:nvSpPr>
            <p:spPr bwMode="auto">
              <a:xfrm>
                <a:off x="5181908" y="3282950"/>
                <a:ext cx="1492650" cy="424390"/>
              </a:xfrm>
              <a:prstGeom prst="flowChartMagneticDisk">
                <a:avLst/>
              </a:prstGeom>
              <a:gradFill>
                <a:gsLst>
                  <a:gs pos="0">
                    <a:srgbClr val="000000">
                      <a:lumMod val="0"/>
                      <a:lumOff val="100000"/>
                    </a:srgbClr>
                  </a:gs>
                  <a:gs pos="52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>
                      <a:lumMod val="11000"/>
                      <a:lumOff val="89000"/>
                    </a:schemeClr>
                  </a:gs>
                </a:gsLst>
                <a:path path="circle">
                  <a:fillToRect r="100000" b="100000"/>
                </a:path>
              </a:gradFill>
              <a:ln w="9525" cap="flat" cmpd="sng" algn="ctr">
                <a:solidFill>
                  <a:srgbClr val="000000">
                    <a:lumMod val="75000"/>
                  </a:srgb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52" name="Rectangle 688">
                <a:extLst>
                  <a:ext uri="{FF2B5EF4-FFF2-40B4-BE49-F238E27FC236}">
                    <a16:creationId xmlns:a16="http://schemas.microsoft.com/office/drawing/2014/main" id="{95B3A180-CA50-411A-A7CD-A9662E7E9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8367" y="3484304"/>
                <a:ext cx="83820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Career Dev.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68" name="이등변 삼각형 720">
                <a:extLst>
                  <a:ext uri="{FF2B5EF4-FFF2-40B4-BE49-F238E27FC236}">
                    <a16:creationId xmlns:a16="http://schemas.microsoft.com/office/drawing/2014/main" id="{751640A5-3EA2-4A3B-97C5-7FBDFC4755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5813628" y="3062122"/>
                <a:ext cx="134938" cy="107950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81" name="그룹 380">
              <a:extLst>
                <a:ext uri="{FF2B5EF4-FFF2-40B4-BE49-F238E27FC236}">
                  <a16:creationId xmlns:a16="http://schemas.microsoft.com/office/drawing/2014/main" id="{B2700300-B27E-47F0-8C36-4413730FA178}"/>
                </a:ext>
              </a:extLst>
            </p:cNvPr>
            <p:cNvGrpSpPr/>
            <p:nvPr/>
          </p:nvGrpSpPr>
          <p:grpSpPr>
            <a:xfrm>
              <a:off x="6820207" y="3070904"/>
              <a:ext cx="1388658" cy="648674"/>
              <a:chOff x="6820207" y="3070904"/>
              <a:chExt cx="1388658" cy="648674"/>
            </a:xfrm>
          </p:grpSpPr>
          <p:sp>
            <p:nvSpPr>
              <p:cNvPr id="254" name="순서도: 자기 디스크 253">
                <a:extLst>
                  <a:ext uri="{FF2B5EF4-FFF2-40B4-BE49-F238E27FC236}">
                    <a16:creationId xmlns:a16="http://schemas.microsoft.com/office/drawing/2014/main" id="{D3BDFCE4-B34B-45A7-9C58-9116683F2224}"/>
                  </a:ext>
                </a:extLst>
              </p:cNvPr>
              <p:cNvSpPr/>
              <p:nvPr/>
            </p:nvSpPr>
            <p:spPr bwMode="auto">
              <a:xfrm>
                <a:off x="6820207" y="3295188"/>
                <a:ext cx="1388658" cy="424390"/>
              </a:xfrm>
              <a:prstGeom prst="flowChartMagneticDisk">
                <a:avLst/>
              </a:prstGeom>
              <a:gradFill>
                <a:gsLst>
                  <a:gs pos="0">
                    <a:srgbClr val="000000">
                      <a:lumMod val="0"/>
                      <a:lumOff val="100000"/>
                    </a:srgbClr>
                  </a:gs>
                  <a:gs pos="52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>
                      <a:lumMod val="11000"/>
                      <a:lumOff val="89000"/>
                    </a:schemeClr>
                  </a:gs>
                </a:gsLst>
                <a:path path="circle">
                  <a:fillToRect r="100000" b="100000"/>
                </a:path>
              </a:gradFill>
              <a:ln w="9525" cap="flat" cmpd="sng" algn="ctr">
                <a:solidFill>
                  <a:srgbClr val="000000">
                    <a:lumMod val="75000"/>
                  </a:srgb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56" name="Rectangle 760">
                <a:extLst>
                  <a:ext uri="{FF2B5EF4-FFF2-40B4-BE49-F238E27FC236}">
                    <a16:creationId xmlns:a16="http://schemas.microsoft.com/office/drawing/2014/main" id="{AEC20AFB-867E-4307-8A26-01ABC8148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458" y="3442119"/>
                <a:ext cx="8382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Curriculum Dev. History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70" name="이등변 삼각형 720">
                <a:extLst>
                  <a:ext uri="{FF2B5EF4-FFF2-40B4-BE49-F238E27FC236}">
                    <a16:creationId xmlns:a16="http://schemas.microsoft.com/office/drawing/2014/main" id="{771DEEEC-BFB9-4714-AED6-B61D34E895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7392205" y="3070904"/>
                <a:ext cx="134938" cy="107950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82" name="그룹 381">
              <a:extLst>
                <a:ext uri="{FF2B5EF4-FFF2-40B4-BE49-F238E27FC236}">
                  <a16:creationId xmlns:a16="http://schemas.microsoft.com/office/drawing/2014/main" id="{93175315-08E2-4EC5-8797-AF71165F8987}"/>
                </a:ext>
              </a:extLst>
            </p:cNvPr>
            <p:cNvGrpSpPr/>
            <p:nvPr/>
          </p:nvGrpSpPr>
          <p:grpSpPr>
            <a:xfrm>
              <a:off x="8414008" y="3075219"/>
              <a:ext cx="1349076" cy="657121"/>
              <a:chOff x="8414008" y="3075219"/>
              <a:chExt cx="1349076" cy="657121"/>
            </a:xfrm>
          </p:grpSpPr>
          <p:sp>
            <p:nvSpPr>
              <p:cNvPr id="258" name="순서도: 자기 디스크 257">
                <a:extLst>
                  <a:ext uri="{FF2B5EF4-FFF2-40B4-BE49-F238E27FC236}">
                    <a16:creationId xmlns:a16="http://schemas.microsoft.com/office/drawing/2014/main" id="{86868425-F49A-452D-8028-8201241E682A}"/>
                  </a:ext>
                </a:extLst>
              </p:cNvPr>
              <p:cNvSpPr/>
              <p:nvPr/>
            </p:nvSpPr>
            <p:spPr bwMode="auto">
              <a:xfrm>
                <a:off x="8414008" y="3307950"/>
                <a:ext cx="1349076" cy="424390"/>
              </a:xfrm>
              <a:prstGeom prst="flowChartMagneticDisk">
                <a:avLst/>
              </a:prstGeom>
              <a:gradFill>
                <a:gsLst>
                  <a:gs pos="0">
                    <a:srgbClr val="000000">
                      <a:lumMod val="0"/>
                      <a:lumOff val="100000"/>
                    </a:srgbClr>
                  </a:gs>
                  <a:gs pos="52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>
                      <a:lumMod val="11000"/>
                      <a:lumOff val="89000"/>
                    </a:schemeClr>
                  </a:gs>
                </a:gsLst>
                <a:path path="circle">
                  <a:fillToRect r="100000" b="100000"/>
                </a:path>
              </a:gradFill>
              <a:ln w="9525" cap="flat" cmpd="sng" algn="ctr">
                <a:solidFill>
                  <a:srgbClr val="000000">
                    <a:lumMod val="75000"/>
                  </a:srgb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60" name="Rectangle 761">
                <a:extLst>
                  <a:ext uri="{FF2B5EF4-FFF2-40B4-BE49-F238E27FC236}">
                    <a16:creationId xmlns:a16="http://schemas.microsoft.com/office/drawing/2014/main" id="{F83DD614-89B0-4DE9-8498-27CD7DF70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9126" y="3515514"/>
                <a:ext cx="83820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Self Dev. MGT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72" name="이등변 삼각형 720">
                <a:extLst>
                  <a:ext uri="{FF2B5EF4-FFF2-40B4-BE49-F238E27FC236}">
                    <a16:creationId xmlns:a16="http://schemas.microsoft.com/office/drawing/2014/main" id="{DEA58D81-8362-40BF-A7A1-825F5E19A9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8943119" y="3075219"/>
                <a:ext cx="134938" cy="107950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83" name="그룹 382">
              <a:extLst>
                <a:ext uri="{FF2B5EF4-FFF2-40B4-BE49-F238E27FC236}">
                  <a16:creationId xmlns:a16="http://schemas.microsoft.com/office/drawing/2014/main" id="{422452A7-E25B-4313-BDDF-57F70894280E}"/>
                </a:ext>
              </a:extLst>
            </p:cNvPr>
            <p:cNvGrpSpPr/>
            <p:nvPr/>
          </p:nvGrpSpPr>
          <p:grpSpPr>
            <a:xfrm>
              <a:off x="9947133" y="3061339"/>
              <a:ext cx="1376448" cy="666750"/>
              <a:chOff x="9947133" y="3061339"/>
              <a:chExt cx="1376448" cy="666750"/>
            </a:xfrm>
          </p:grpSpPr>
          <p:sp>
            <p:nvSpPr>
              <p:cNvPr id="262" name="순서도: 자기 디스크 261">
                <a:extLst>
                  <a:ext uri="{FF2B5EF4-FFF2-40B4-BE49-F238E27FC236}">
                    <a16:creationId xmlns:a16="http://schemas.microsoft.com/office/drawing/2014/main" id="{A7DAAE3D-8F2F-48A5-93A8-81CB000B32C5}"/>
                  </a:ext>
                </a:extLst>
              </p:cNvPr>
              <p:cNvSpPr/>
              <p:nvPr/>
            </p:nvSpPr>
            <p:spPr bwMode="auto">
              <a:xfrm>
                <a:off x="9947133" y="3303699"/>
                <a:ext cx="1376448" cy="424390"/>
              </a:xfrm>
              <a:prstGeom prst="flowChartMagneticDisk">
                <a:avLst/>
              </a:prstGeom>
              <a:gradFill>
                <a:gsLst>
                  <a:gs pos="0">
                    <a:srgbClr val="000000">
                      <a:lumMod val="0"/>
                      <a:lumOff val="100000"/>
                    </a:srgbClr>
                  </a:gs>
                  <a:gs pos="52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>
                      <a:lumMod val="11000"/>
                      <a:lumOff val="89000"/>
                    </a:schemeClr>
                  </a:gs>
                </a:gsLst>
                <a:path path="circle">
                  <a:fillToRect r="100000" b="100000"/>
                </a:path>
              </a:gradFill>
              <a:ln w="9525" cap="flat" cmpd="sng" algn="ctr">
                <a:solidFill>
                  <a:srgbClr val="000000">
                    <a:lumMod val="75000"/>
                  </a:srgb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64" name="Rectangle 762">
                <a:extLst>
                  <a:ext uri="{FF2B5EF4-FFF2-40B4-BE49-F238E27FC236}">
                    <a16:creationId xmlns:a16="http://schemas.microsoft.com/office/drawing/2014/main" id="{341FC509-A0F5-402D-BE78-3231E6592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9441" y="3500851"/>
                <a:ext cx="83820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History Analysis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74" name="이등변 삼각형 720">
                <a:extLst>
                  <a:ext uri="{FF2B5EF4-FFF2-40B4-BE49-F238E27FC236}">
                    <a16:creationId xmlns:a16="http://schemas.microsoft.com/office/drawing/2014/main" id="{582C617F-ADAC-4CB7-BBB4-E123A12CA6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10512936" y="3061339"/>
                <a:ext cx="134938" cy="107950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84" name="그룹 383">
              <a:extLst>
                <a:ext uri="{FF2B5EF4-FFF2-40B4-BE49-F238E27FC236}">
                  <a16:creationId xmlns:a16="http://schemas.microsoft.com/office/drawing/2014/main" id="{B40FB706-1B32-4629-97D5-839A458E12E0}"/>
                </a:ext>
              </a:extLst>
            </p:cNvPr>
            <p:cNvGrpSpPr/>
            <p:nvPr/>
          </p:nvGrpSpPr>
          <p:grpSpPr>
            <a:xfrm>
              <a:off x="649539" y="3951422"/>
              <a:ext cx="10759486" cy="903127"/>
              <a:chOff x="649539" y="3951422"/>
              <a:chExt cx="10759486" cy="903127"/>
            </a:xfrm>
          </p:grpSpPr>
          <p:sp>
            <p:nvSpPr>
              <p:cNvPr id="346" name="Rectangle 76">
                <a:extLst>
                  <a:ext uri="{FF2B5EF4-FFF2-40B4-BE49-F238E27FC236}">
                    <a16:creationId xmlns:a16="http://schemas.microsoft.com/office/drawing/2014/main" id="{FA62ED3B-64CD-4C3C-9256-D8BA408BF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007" y="3951422"/>
                <a:ext cx="7955018" cy="903127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9525">
                <a:solidFill>
                  <a:srgbClr val="7030A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76" name="직사각형 275">
                <a:extLst>
                  <a:ext uri="{FF2B5EF4-FFF2-40B4-BE49-F238E27FC236}">
                    <a16:creationId xmlns:a16="http://schemas.microsoft.com/office/drawing/2014/main" id="{2AD943DC-EDC0-422C-9389-8090664F606A}"/>
                  </a:ext>
                </a:extLst>
              </p:cNvPr>
              <p:cNvSpPr/>
              <p:nvPr/>
            </p:nvSpPr>
            <p:spPr bwMode="auto">
              <a:xfrm>
                <a:off x="750676" y="4123841"/>
                <a:ext cx="703312" cy="694870"/>
              </a:xfrm>
              <a:prstGeom prst="rect">
                <a:avLst/>
              </a:prstGeom>
              <a:solidFill>
                <a:srgbClr val="BBE0E3">
                  <a:lumMod val="20000"/>
                  <a:lumOff val="80000"/>
                </a:srgbClr>
              </a:solidFill>
              <a:ln w="9525" cap="flat" cmpd="sng" algn="ctr">
                <a:solidFill>
                  <a:srgbClr val="7030A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78" name="Rectangle 681">
                <a:extLst>
                  <a:ext uri="{FF2B5EF4-FFF2-40B4-BE49-F238E27FC236}">
                    <a16:creationId xmlns:a16="http://schemas.microsoft.com/office/drawing/2014/main" id="{D29330C5-5928-431C-880B-70999239A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539" y="4394332"/>
                <a:ext cx="838200" cy="153888"/>
              </a:xfrm>
              <a:prstGeom prst="rect">
                <a:avLst/>
              </a:prstGeom>
              <a:noFill/>
              <a:ln w="12700" cap="flat" cmpd="sng" algn="ctr">
                <a:noFill/>
                <a:prstDash val="sysDash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b="1" kern="0" dirty="0">
                    <a:solidFill>
                      <a:srgbClr val="002060"/>
                    </a:solidFill>
                    <a:latin typeface="나눔고딕" pitchFamily="50" charset="-127"/>
                    <a:ea typeface="나눔고딕" pitchFamily="50" charset="-127"/>
                  </a:rPr>
                  <a:t>Policies</a:t>
                </a:r>
                <a:endParaRPr kumimoji="0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85" name="그룹 384">
              <a:extLst>
                <a:ext uri="{FF2B5EF4-FFF2-40B4-BE49-F238E27FC236}">
                  <a16:creationId xmlns:a16="http://schemas.microsoft.com/office/drawing/2014/main" id="{B4722A2E-4939-41DF-B6CF-5FEAEF119834}"/>
                </a:ext>
              </a:extLst>
            </p:cNvPr>
            <p:cNvGrpSpPr/>
            <p:nvPr/>
          </p:nvGrpSpPr>
          <p:grpSpPr>
            <a:xfrm>
              <a:off x="3543105" y="3928998"/>
              <a:ext cx="1468732" cy="894834"/>
              <a:chOff x="3543105" y="3928998"/>
              <a:chExt cx="1468732" cy="894834"/>
            </a:xfrm>
          </p:grpSpPr>
          <p:sp>
            <p:nvSpPr>
              <p:cNvPr id="282" name="Text Box 717">
                <a:extLst>
                  <a:ext uri="{FF2B5EF4-FFF2-40B4-BE49-F238E27FC236}">
                    <a16:creationId xmlns:a16="http://schemas.microsoft.com/office/drawing/2014/main" id="{9129E495-08E8-4FE6-BD88-77E24B9382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3105" y="4131682"/>
                <a:ext cx="1468732" cy="692150"/>
              </a:xfrm>
              <a:prstGeom prst="rect">
                <a:avLst/>
              </a:prstGeom>
              <a:solidFill>
                <a:srgbClr val="808080">
                  <a:lumMod val="40000"/>
                  <a:lumOff val="60000"/>
                </a:srgbClr>
              </a:solidFill>
              <a:ln>
                <a:solidFill>
                  <a:srgbClr val="002060"/>
                </a:solidFill>
                <a:prstDash val="sysDash"/>
              </a:ln>
              <a:effectLst/>
            </p:spPr>
            <p:txBody>
              <a:bodyPr wrap="none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ko-KR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Prediction</a:t>
                </a:r>
                <a:endParaRPr kumimoji="0" lang="ko-KR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ko-KR" alt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lang="en-US" altLang="ko-KR" sz="700" b="1" kern="0" dirty="0">
                    <a:solidFill>
                      <a:srgbClr val="000000">
                        <a:lumMod val="50000"/>
                      </a:srgbClr>
                    </a:solidFill>
                    <a:latin typeface="나눔고딕" pitchFamily="50" charset="-127"/>
                    <a:ea typeface="나눔고딕" pitchFamily="50" charset="-127"/>
                  </a:rPr>
                  <a:t>Recruit</a:t>
                </a:r>
                <a:r>
                  <a:rPr lang="ko-KR" altLang="en-US" sz="700" b="1" kern="0" dirty="0">
                    <a:solidFill>
                      <a:srgbClr val="000000">
                        <a:lumMod val="50000"/>
                      </a:srgbClr>
                    </a:solidFill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700" b="1" kern="0" dirty="0">
                    <a:solidFill>
                      <a:srgbClr val="000000">
                        <a:lumMod val="50000"/>
                      </a:srgbClr>
                    </a:solidFill>
                    <a:latin typeface="나눔고딕" pitchFamily="50" charset="-127"/>
                    <a:ea typeface="나눔고딕" pitchFamily="50" charset="-127"/>
                  </a:rPr>
                  <a:t>Strategy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ko-KR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Relocation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lang="en-US" altLang="ko-KR" sz="700" b="1" kern="0" dirty="0">
                    <a:solidFill>
                      <a:srgbClr val="000000">
                        <a:lumMod val="50000"/>
                      </a:srgbClr>
                    </a:solidFill>
                    <a:latin typeface="나눔고딕" pitchFamily="50" charset="-127"/>
                    <a:ea typeface="나눔고딕" pitchFamily="50" charset="-127"/>
                  </a:rPr>
                  <a:t> Replacement</a:t>
                </a:r>
                <a:endPara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84" name="Text Box 718">
                <a:extLst>
                  <a:ext uri="{FF2B5EF4-FFF2-40B4-BE49-F238E27FC236}">
                    <a16:creationId xmlns:a16="http://schemas.microsoft.com/office/drawing/2014/main" id="{C06ACD2F-2D04-4493-8E49-C00FF45769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8655" y="3928998"/>
                <a:ext cx="563563" cy="2492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lang="en-US" altLang="ko-KR" sz="1000" b="1" kern="0" dirty="0">
                    <a:solidFill>
                      <a:srgbClr val="000000">
                        <a:lumMod val="50000"/>
                      </a:srgbClr>
                    </a:solidFill>
                    <a:latin typeface="나눔고딕" pitchFamily="50" charset="-127"/>
                    <a:ea typeface="나눔고딕" pitchFamily="50" charset="-127"/>
                  </a:rPr>
                  <a:t>HR</a:t>
                </a:r>
                <a:r>
                  <a:rPr lang="ko-KR" altLang="en-US" sz="1000" b="1" kern="0" dirty="0">
                    <a:solidFill>
                      <a:srgbClr val="000000">
                        <a:lumMod val="50000"/>
                      </a:srgbClr>
                    </a:solidFill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1000" b="1" kern="0" dirty="0">
                    <a:solidFill>
                      <a:srgbClr val="000000">
                        <a:lumMod val="50000"/>
                      </a:srgbClr>
                    </a:solidFill>
                    <a:latin typeface="나눔고딕" pitchFamily="50" charset="-127"/>
                    <a:ea typeface="나눔고딕" pitchFamily="50" charset="-127"/>
                  </a:rPr>
                  <a:t>MGT</a:t>
                </a:r>
                <a:endParaRPr kumimoji="0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86" name="그룹 385">
              <a:extLst>
                <a:ext uri="{FF2B5EF4-FFF2-40B4-BE49-F238E27FC236}">
                  <a16:creationId xmlns:a16="http://schemas.microsoft.com/office/drawing/2014/main" id="{BBB6910C-FCB5-4B2B-8BC6-F35342690149}"/>
                </a:ext>
              </a:extLst>
            </p:cNvPr>
            <p:cNvGrpSpPr/>
            <p:nvPr/>
          </p:nvGrpSpPr>
          <p:grpSpPr>
            <a:xfrm>
              <a:off x="5149711" y="3920997"/>
              <a:ext cx="1505797" cy="897714"/>
              <a:chOff x="5149711" y="3920997"/>
              <a:chExt cx="1505797" cy="897714"/>
            </a:xfrm>
          </p:grpSpPr>
          <p:sp>
            <p:nvSpPr>
              <p:cNvPr id="288" name="Text Box 717">
                <a:extLst>
                  <a:ext uri="{FF2B5EF4-FFF2-40B4-BE49-F238E27FC236}">
                    <a16:creationId xmlns:a16="http://schemas.microsoft.com/office/drawing/2014/main" id="{24E5A179-901E-4033-950C-7FF0E8996A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9711" y="4137674"/>
                <a:ext cx="1505797" cy="681037"/>
              </a:xfrm>
              <a:prstGeom prst="rect">
                <a:avLst/>
              </a:prstGeom>
              <a:solidFill>
                <a:srgbClr val="808080">
                  <a:lumMod val="40000"/>
                  <a:lumOff val="60000"/>
                </a:srgbClr>
              </a:solidFill>
              <a:ln>
                <a:solidFill>
                  <a:srgbClr val="002060"/>
                </a:solidFill>
                <a:prstDash val="sysDash"/>
              </a:ln>
              <a:effectLst/>
            </p:spPr>
            <p:txBody>
              <a:bodyPr wrap="none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ko-KR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Hurdle? Or Info.?</a:t>
                </a:r>
                <a:endParaRPr kumimoji="0" lang="ko-KR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ko-KR" alt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kumimoji="0" lang="en-US" altLang="ko-KR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Accumulation &amp; Analysis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lang="en-US" altLang="ko-KR" sz="700" b="1" kern="0" dirty="0">
                    <a:solidFill>
                      <a:srgbClr val="000000">
                        <a:lumMod val="50000"/>
                      </a:srgbClr>
                    </a:solidFill>
                    <a:latin typeface="나눔고딕" pitchFamily="50" charset="-127"/>
                    <a:ea typeface="나눔고딕" pitchFamily="50" charset="-127"/>
                  </a:rPr>
                  <a:t> Vital Info. For Dev.</a:t>
                </a:r>
                <a:endParaRPr kumimoji="0" lang="ko-KR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290" name="Text Box 718">
                <a:extLst>
                  <a:ext uri="{FF2B5EF4-FFF2-40B4-BE49-F238E27FC236}">
                    <a16:creationId xmlns:a16="http://schemas.microsoft.com/office/drawing/2014/main" id="{7960C409-DC48-43ED-8A89-E6E2E442CB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0746" y="3920997"/>
                <a:ext cx="1431501" cy="2470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lang="en-US" altLang="ko-KR" sz="1000" b="1" kern="0" dirty="0">
                    <a:solidFill>
                      <a:srgbClr val="000000">
                        <a:lumMod val="50000"/>
                      </a:srgbClr>
                    </a:solidFill>
                    <a:latin typeface="나눔고딕" pitchFamily="50" charset="-127"/>
                    <a:ea typeface="나눔고딕" pitchFamily="50" charset="-127"/>
                  </a:rPr>
                  <a:t>Competency Assessment</a:t>
                </a:r>
                <a:endParaRPr kumimoji="0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87" name="그룹 386">
              <a:extLst>
                <a:ext uri="{FF2B5EF4-FFF2-40B4-BE49-F238E27FC236}">
                  <a16:creationId xmlns:a16="http://schemas.microsoft.com/office/drawing/2014/main" id="{939B7B15-1587-4D24-B657-74E083EA589D}"/>
                </a:ext>
              </a:extLst>
            </p:cNvPr>
            <p:cNvGrpSpPr/>
            <p:nvPr/>
          </p:nvGrpSpPr>
          <p:grpSpPr>
            <a:xfrm>
              <a:off x="6801157" y="3933835"/>
              <a:ext cx="1387428" cy="861655"/>
              <a:chOff x="6801157" y="3933835"/>
              <a:chExt cx="1387428" cy="861655"/>
            </a:xfrm>
          </p:grpSpPr>
          <p:sp>
            <p:nvSpPr>
              <p:cNvPr id="294" name="Text Box 717">
                <a:extLst>
                  <a:ext uri="{FF2B5EF4-FFF2-40B4-BE49-F238E27FC236}">
                    <a16:creationId xmlns:a16="http://schemas.microsoft.com/office/drawing/2014/main" id="{72D715ED-D8DB-4B00-B2ED-047070142A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1157" y="4131915"/>
                <a:ext cx="1387428" cy="663575"/>
              </a:xfrm>
              <a:prstGeom prst="rect">
                <a:avLst/>
              </a:prstGeom>
              <a:solidFill>
                <a:srgbClr val="808080">
                  <a:lumMod val="40000"/>
                  <a:lumOff val="60000"/>
                </a:srgbClr>
              </a:solidFill>
              <a:ln>
                <a:solidFill>
                  <a:srgbClr val="002060"/>
                </a:solidFill>
                <a:prstDash val="sysDash"/>
              </a:ln>
              <a:effectLst/>
            </p:spPr>
            <p:txBody>
              <a:bodyPr wrap="none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ko-KR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Career Vision</a:t>
                </a:r>
                <a:endParaRPr kumimoji="0" lang="ko-KR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ko-KR" alt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lang="en-US" altLang="ko-KR" sz="700" b="1" kern="0" dirty="0">
                    <a:solidFill>
                      <a:srgbClr val="000000">
                        <a:lumMod val="50000"/>
                      </a:srgbClr>
                    </a:solidFill>
                    <a:latin typeface="나눔고딕" pitchFamily="50" charset="-127"/>
                    <a:ea typeface="나눔고딕" pitchFamily="50" charset="-127"/>
                  </a:rPr>
                  <a:t>Job</a:t>
                </a:r>
                <a:r>
                  <a:rPr lang="ko-KR" altLang="en-US" sz="700" b="1" kern="0" dirty="0">
                    <a:solidFill>
                      <a:srgbClr val="000000">
                        <a:lumMod val="50000"/>
                      </a:srgbClr>
                    </a:solidFill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700" b="1" kern="0" dirty="0">
                    <a:solidFill>
                      <a:srgbClr val="000000">
                        <a:lumMod val="50000"/>
                      </a:srgbClr>
                    </a:solidFill>
                    <a:latin typeface="나눔고딕" pitchFamily="50" charset="-127"/>
                    <a:ea typeface="나눔고딕" pitchFamily="50" charset="-127"/>
                  </a:rPr>
                  <a:t>Transfer</a:t>
                </a:r>
                <a:endParaRPr kumimoji="0" lang="en-US" altLang="ko-KR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ko-KR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Mid to Long term</a:t>
                </a:r>
              </a:p>
            </p:txBody>
          </p:sp>
          <p:sp>
            <p:nvSpPr>
              <p:cNvPr id="296" name="Text Box 718">
                <a:extLst>
                  <a:ext uri="{FF2B5EF4-FFF2-40B4-BE49-F238E27FC236}">
                    <a16:creationId xmlns:a16="http://schemas.microsoft.com/office/drawing/2014/main" id="{5ACD00D8-8069-459D-AB24-37E3EBC9AF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5522" y="3933835"/>
                <a:ext cx="732943" cy="2492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CDP</a:t>
                </a:r>
                <a:endParaRPr kumimoji="0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88" name="그룹 387">
              <a:extLst>
                <a:ext uri="{FF2B5EF4-FFF2-40B4-BE49-F238E27FC236}">
                  <a16:creationId xmlns:a16="http://schemas.microsoft.com/office/drawing/2014/main" id="{976FC7D5-B643-4E74-BA3B-A4EC1DE9EE01}"/>
                </a:ext>
              </a:extLst>
            </p:cNvPr>
            <p:cNvGrpSpPr/>
            <p:nvPr/>
          </p:nvGrpSpPr>
          <p:grpSpPr>
            <a:xfrm>
              <a:off x="8414008" y="3897557"/>
              <a:ext cx="2909573" cy="895123"/>
              <a:chOff x="8414008" y="3897557"/>
              <a:chExt cx="2909573" cy="895123"/>
            </a:xfrm>
          </p:grpSpPr>
          <p:sp>
            <p:nvSpPr>
              <p:cNvPr id="300" name="Text Box 717">
                <a:extLst>
                  <a:ext uri="{FF2B5EF4-FFF2-40B4-BE49-F238E27FC236}">
                    <a16:creationId xmlns:a16="http://schemas.microsoft.com/office/drawing/2014/main" id="{9932BCFF-1AFC-4B6C-9D81-E41C573862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4008" y="4129105"/>
                <a:ext cx="2909573" cy="663575"/>
              </a:xfrm>
              <a:prstGeom prst="rect">
                <a:avLst/>
              </a:prstGeom>
              <a:solidFill>
                <a:srgbClr val="808080">
                  <a:lumMod val="40000"/>
                  <a:lumOff val="60000"/>
                </a:srgbClr>
              </a:solidFill>
              <a:ln>
                <a:solidFill>
                  <a:srgbClr val="002060"/>
                </a:solidFill>
                <a:prstDash val="sysDash"/>
              </a:ln>
              <a:effectLst/>
            </p:spPr>
            <p:txBody>
              <a:bodyPr wrap="none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ko-KR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CBC</a:t>
                </a:r>
                <a:endParaRPr kumimoji="0" lang="ko-KR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ko-KR" alt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kumimoji="0" lang="en-US" altLang="ko-KR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Link to Performance Analysis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ko-KR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lang="en-US" altLang="ko-KR" sz="700" b="1" kern="0" dirty="0">
                    <a:solidFill>
                      <a:srgbClr val="000000">
                        <a:lumMod val="50000"/>
                      </a:srgbClr>
                    </a:solidFill>
                    <a:latin typeface="나눔고딕" pitchFamily="50" charset="-127"/>
                    <a:ea typeface="나눔고딕" pitchFamily="50" charset="-127"/>
                  </a:rPr>
                  <a:t>Link to </a:t>
                </a:r>
                <a:r>
                  <a:rPr kumimoji="0" lang="en-US" altLang="ko-KR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HRM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ko-KR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Technology Ready (Make it neutral)</a:t>
                </a:r>
              </a:p>
            </p:txBody>
          </p:sp>
          <p:sp>
            <p:nvSpPr>
              <p:cNvPr id="302" name="Text Box 718">
                <a:extLst>
                  <a:ext uri="{FF2B5EF4-FFF2-40B4-BE49-F238E27FC236}">
                    <a16:creationId xmlns:a16="http://schemas.microsoft.com/office/drawing/2014/main" id="{C72BCEE5-0EFD-43DB-92E4-9AE805009D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61541" y="3897557"/>
                <a:ext cx="992519" cy="2492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</a:srgbClr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lang="en-US" altLang="ko-KR" sz="1000" b="1" kern="0" dirty="0">
                    <a:solidFill>
                      <a:srgbClr val="000000">
                        <a:lumMod val="50000"/>
                      </a:srgbClr>
                    </a:solidFill>
                    <a:latin typeface="나눔고딕" pitchFamily="50" charset="-127"/>
                    <a:ea typeface="나눔고딕" pitchFamily="50" charset="-127"/>
                  </a:rPr>
                  <a:t>Training</a:t>
                </a:r>
                <a:endParaRPr kumimoji="0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</p:grpSp>
        <p:grpSp>
          <p:nvGrpSpPr>
            <p:cNvPr id="389" name="그룹 388">
              <a:extLst>
                <a:ext uri="{FF2B5EF4-FFF2-40B4-BE49-F238E27FC236}">
                  <a16:creationId xmlns:a16="http://schemas.microsoft.com/office/drawing/2014/main" id="{E0D2C377-561B-498D-AE67-6FA7AD3546B4}"/>
                </a:ext>
              </a:extLst>
            </p:cNvPr>
            <p:cNvGrpSpPr/>
            <p:nvPr/>
          </p:nvGrpSpPr>
          <p:grpSpPr>
            <a:xfrm>
              <a:off x="9446436" y="5289217"/>
              <a:ext cx="1874919" cy="1146143"/>
              <a:chOff x="9546192" y="5189461"/>
              <a:chExt cx="1874919" cy="1146143"/>
            </a:xfrm>
          </p:grpSpPr>
          <p:sp>
            <p:nvSpPr>
              <p:cNvPr id="305" name="Rectangle 432">
                <a:extLst>
                  <a:ext uri="{FF2B5EF4-FFF2-40B4-BE49-F238E27FC236}">
                    <a16:creationId xmlns:a16="http://schemas.microsoft.com/office/drawing/2014/main" id="{FA6BC97C-7052-4699-894F-6E58F0FDF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5173" y="5189461"/>
                <a:ext cx="1795938" cy="6731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ko-KR" sz="1200" b="1" i="0" u="none" strike="noStrike" kern="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306" name="Text Box 548">
                <a:extLst>
                  <a:ext uri="{FF2B5EF4-FFF2-40B4-BE49-F238E27FC236}">
                    <a16:creationId xmlns:a16="http://schemas.microsoft.com/office/drawing/2014/main" id="{398F21A9-E530-4E1D-AA17-9E14685637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79601" y="5202932"/>
                <a:ext cx="455573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HRD </a:t>
                </a:r>
                <a:endPara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307" name="Text Box 562">
                <a:extLst>
                  <a:ext uri="{FF2B5EF4-FFF2-40B4-BE49-F238E27FC236}">
                    <a16:creationId xmlns:a16="http://schemas.microsoft.com/office/drawing/2014/main" id="{2D101441-54E5-4A4B-89A7-85778B69A3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46192" y="5873939"/>
                <a:ext cx="185499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1" lang="en-US" altLang="ko-K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Dev. Strategy Design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1" lang="ko-KR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kumimoji="1" lang="en-US" altLang="ko-K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Training Delivery &amp; Quality MGT.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1" lang="ko-KR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kumimoji="1" lang="en-US" altLang="ko-K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History Management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pic>
            <p:nvPicPr>
              <p:cNvPr id="310" name="그림 732">
                <a:extLst>
                  <a:ext uri="{FF2B5EF4-FFF2-40B4-BE49-F238E27FC236}">
                    <a16:creationId xmlns:a16="http://schemas.microsoft.com/office/drawing/2014/main" id="{4784A1D3-00EE-4544-B076-A10B5D028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27190" y="5273634"/>
                <a:ext cx="641350" cy="63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0" name="그룹 389">
              <a:extLst>
                <a:ext uri="{FF2B5EF4-FFF2-40B4-BE49-F238E27FC236}">
                  <a16:creationId xmlns:a16="http://schemas.microsoft.com/office/drawing/2014/main" id="{07D7E1B8-ADA4-4BDF-AAA5-CAF37D40C6C8}"/>
                </a:ext>
              </a:extLst>
            </p:cNvPr>
            <p:cNvGrpSpPr/>
            <p:nvPr/>
          </p:nvGrpSpPr>
          <p:grpSpPr>
            <a:xfrm>
              <a:off x="7035979" y="5259999"/>
              <a:ext cx="2043575" cy="1193790"/>
              <a:chOff x="7135735" y="5160243"/>
              <a:chExt cx="2043575" cy="1193790"/>
            </a:xfrm>
          </p:grpSpPr>
          <p:sp>
            <p:nvSpPr>
              <p:cNvPr id="308" name="Text Box 563">
                <a:extLst>
                  <a:ext uri="{FF2B5EF4-FFF2-40B4-BE49-F238E27FC236}">
                    <a16:creationId xmlns:a16="http://schemas.microsoft.com/office/drawing/2014/main" id="{625EAAAD-9FAC-4281-94F1-3CD4E263B3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35735" y="5892368"/>
                <a:ext cx="17267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1" lang="en-US" altLang="ko-K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Competency</a:t>
                </a:r>
                <a:r>
                  <a:rPr lang="ko-KR" altLang="en-US" sz="8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MGT.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1" lang="ko-KR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Mid</a:t>
                </a:r>
                <a:r>
                  <a:rPr lang="ko-KR" altLang="en-US" sz="8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to</a:t>
                </a:r>
                <a:r>
                  <a:rPr lang="ko-KR" altLang="en-US" sz="8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Long</a:t>
                </a:r>
                <a:r>
                  <a:rPr lang="ko-KR" altLang="en-US" sz="8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term</a:t>
                </a:r>
                <a:r>
                  <a:rPr lang="ko-KR" altLang="en-US" sz="8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CDP</a:t>
                </a:r>
                <a:r>
                  <a:rPr lang="ko-KR" altLang="en-US" sz="8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Design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1" lang="ko-KR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Job-centered Self. Dev.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grpSp>
            <p:nvGrpSpPr>
              <p:cNvPr id="311" name="그룹 738">
                <a:extLst>
                  <a:ext uri="{FF2B5EF4-FFF2-40B4-BE49-F238E27FC236}">
                    <a16:creationId xmlns:a16="http://schemas.microsoft.com/office/drawing/2014/main" id="{0D6C7AF5-256A-471C-9EE3-DA1BE03806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10682" y="5160243"/>
                <a:ext cx="1968628" cy="762674"/>
                <a:chOff x="5687505" y="4378660"/>
                <a:chExt cx="1968500" cy="755122"/>
              </a:xfrm>
            </p:grpSpPr>
            <p:sp>
              <p:nvSpPr>
                <p:cNvPr id="312" name="Rectangle 79">
                  <a:extLst>
                    <a:ext uri="{FF2B5EF4-FFF2-40B4-BE49-F238E27FC236}">
                      <a16:creationId xmlns:a16="http://schemas.microsoft.com/office/drawing/2014/main" id="{A2792294-82C9-4567-8608-F1BF0E1D66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87505" y="4406126"/>
                  <a:ext cx="1968500" cy="6731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sp>
              <p:nvSpPr>
                <p:cNvPr id="313" name="Text Box 425">
                  <a:extLst>
                    <a:ext uri="{FF2B5EF4-FFF2-40B4-BE49-F238E27FC236}">
                      <a16:creationId xmlns:a16="http://schemas.microsoft.com/office/drawing/2014/main" id="{6F4FD777-1F5A-49F9-8A23-D2520B63A5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02066" y="4378660"/>
                  <a:ext cx="700788" cy="228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rgbClr val="080808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900" b="1" kern="0" dirty="0">
                      <a:latin typeface="나눔고딕" pitchFamily="50" charset="-127"/>
                      <a:ea typeface="나눔고딕" pitchFamily="50" charset="-127"/>
                    </a:rPr>
                    <a:t>Employee</a:t>
                  </a:r>
                  <a:endParaRPr kumimoji="1" lang="ko-KR" alt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endParaRPr>
                </a:p>
              </p:txBody>
            </p:sp>
            <p:pic>
              <p:nvPicPr>
                <p:cNvPr id="314" name="그림 735">
                  <a:extLst>
                    <a:ext uri="{FF2B5EF4-FFF2-40B4-BE49-F238E27FC236}">
                      <a16:creationId xmlns:a16="http://schemas.microsoft.com/office/drawing/2014/main" id="{2DB73931-1824-40E4-938C-B003198DB1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71977" y="4476639"/>
                  <a:ext cx="641391" cy="6325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5" name="그림 736">
                  <a:extLst>
                    <a:ext uri="{FF2B5EF4-FFF2-40B4-BE49-F238E27FC236}">
                      <a16:creationId xmlns:a16="http://schemas.microsoft.com/office/drawing/2014/main" id="{071FC657-FE73-4B8C-8858-DA998829C3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72702" y="4501238"/>
                  <a:ext cx="641391" cy="6325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6" name="그림 737">
                  <a:extLst>
                    <a:ext uri="{FF2B5EF4-FFF2-40B4-BE49-F238E27FC236}">
                      <a16:creationId xmlns:a16="http://schemas.microsoft.com/office/drawing/2014/main" id="{26D81DFA-7489-4440-B15C-E592CAFE36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66720" y="4492933"/>
                  <a:ext cx="641391" cy="6325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391" name="그룹 390">
              <a:extLst>
                <a:ext uri="{FF2B5EF4-FFF2-40B4-BE49-F238E27FC236}">
                  <a16:creationId xmlns:a16="http://schemas.microsoft.com/office/drawing/2014/main" id="{9CEEC5EA-AA25-41C3-B570-CF361F0254BD}"/>
                </a:ext>
              </a:extLst>
            </p:cNvPr>
            <p:cNvGrpSpPr/>
            <p:nvPr/>
          </p:nvGrpSpPr>
          <p:grpSpPr>
            <a:xfrm>
              <a:off x="4951298" y="5283661"/>
              <a:ext cx="1887467" cy="1207684"/>
              <a:chOff x="5051054" y="5183905"/>
              <a:chExt cx="1887467" cy="1207684"/>
            </a:xfrm>
          </p:grpSpPr>
          <p:sp>
            <p:nvSpPr>
              <p:cNvPr id="303" name="Rectangle 427">
                <a:extLst>
                  <a:ext uri="{FF2B5EF4-FFF2-40B4-BE49-F238E27FC236}">
                    <a16:creationId xmlns:a16="http://schemas.microsoft.com/office/drawing/2014/main" id="{16EA9E75-138A-4F87-AD32-DE18C587F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2763" y="5183905"/>
                <a:ext cx="1491387" cy="6842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ko-KR" sz="1200" b="1" i="0" u="none" strike="noStrike" kern="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304" name="Text Box 429">
                <a:extLst>
                  <a:ext uri="{FF2B5EF4-FFF2-40B4-BE49-F238E27FC236}">
                    <a16:creationId xmlns:a16="http://schemas.microsoft.com/office/drawing/2014/main" id="{E71F7D43-4B5A-4028-A186-91105CB67C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8970" y="5190118"/>
                <a:ext cx="90441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900" b="1" dirty="0">
                    <a:latin typeface="나눔고딕" pitchFamily="50" charset="-127"/>
                    <a:ea typeface="나눔고딕" pitchFamily="50" charset="-127"/>
                  </a:rPr>
                  <a:t>Management</a:t>
                </a:r>
                <a:endPara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309" name="Text Box 564">
                <a:extLst>
                  <a:ext uri="{FF2B5EF4-FFF2-40B4-BE49-F238E27FC236}">
                    <a16:creationId xmlns:a16="http://schemas.microsoft.com/office/drawing/2014/main" id="{54F24075-DC27-4019-AD77-26698C24F8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1054" y="5929924"/>
                <a:ext cx="188746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1" lang="en-US" altLang="ko-K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Partner for HRD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1" lang="ko-KR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Responsibility</a:t>
                </a:r>
                <a:r>
                  <a:rPr lang="ko-KR" altLang="en-US" sz="8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for subordinate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1" lang="ko-KR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Training</a:t>
                </a:r>
                <a:r>
                  <a:rPr lang="ko-KR" altLang="en-US" sz="8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Result</a:t>
                </a:r>
                <a:r>
                  <a:rPr lang="ko-KR" altLang="en-US" sz="8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Monitoring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pic>
            <p:nvPicPr>
              <p:cNvPr id="317" name="그림 739">
                <a:extLst>
                  <a:ext uri="{FF2B5EF4-FFF2-40B4-BE49-F238E27FC236}">
                    <a16:creationId xmlns:a16="http://schemas.microsoft.com/office/drawing/2014/main" id="{9047B8B8-D277-4225-BBAE-2F043C310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3686" y="5367557"/>
                <a:ext cx="869950" cy="48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19" name="꺾인 연결선 747">
              <a:extLst>
                <a:ext uri="{FF2B5EF4-FFF2-40B4-BE49-F238E27FC236}">
                  <a16:creationId xmlns:a16="http://schemas.microsoft.com/office/drawing/2014/main" id="{D038B673-27A1-48B1-8C4A-491A2B84A26F}"/>
                </a:ext>
              </a:extLst>
            </p:cNvPr>
            <p:cNvCxnSpPr>
              <a:cxnSpLocks noChangeShapeType="1"/>
              <a:stCxn id="305" idx="1"/>
              <a:endCxn id="312" idx="3"/>
            </p:cNvCxnSpPr>
            <p:nvPr/>
          </p:nvCxnSpPr>
          <p:spPr bwMode="auto">
            <a:xfrm rot="10800000" flipV="1">
              <a:off x="9079555" y="5625766"/>
              <a:ext cx="445863" cy="1889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rgbClr val="C00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0" name="직선 화살표 연결선 749">
              <a:extLst>
                <a:ext uri="{FF2B5EF4-FFF2-40B4-BE49-F238E27FC236}">
                  <a16:creationId xmlns:a16="http://schemas.microsoft.com/office/drawing/2014/main" id="{822D4B55-2E06-4F69-8AC0-3B46582BE874}"/>
                </a:ext>
              </a:extLst>
            </p:cNvPr>
            <p:cNvCxnSpPr>
              <a:cxnSpLocks noChangeShapeType="1"/>
              <a:stCxn id="312" idx="1"/>
              <a:endCxn id="303" idx="3"/>
            </p:cNvCxnSpPr>
            <p:nvPr/>
          </p:nvCxnSpPr>
          <p:spPr bwMode="auto">
            <a:xfrm flipH="1" flipV="1">
              <a:off x="6564394" y="5625767"/>
              <a:ext cx="546532" cy="1889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1" name="꺾인 연결선 751">
              <a:extLst>
                <a:ext uri="{FF2B5EF4-FFF2-40B4-BE49-F238E27FC236}">
                  <a16:creationId xmlns:a16="http://schemas.microsoft.com/office/drawing/2014/main" id="{8DD1ED1B-521F-4D75-9AE7-8A4244892331}"/>
                </a:ext>
              </a:extLst>
            </p:cNvPr>
            <p:cNvCxnSpPr>
              <a:cxnSpLocks noChangeShapeType="1"/>
              <a:stCxn id="305" idx="0"/>
              <a:endCxn id="304" idx="0"/>
            </p:cNvCxnSpPr>
            <p:nvPr/>
          </p:nvCxnSpPr>
          <p:spPr bwMode="auto">
            <a:xfrm rot="16200000" flipH="1" flipV="1">
              <a:off x="7967075" y="2833563"/>
              <a:ext cx="657" cy="4911964"/>
            </a:xfrm>
            <a:prstGeom prst="bentConnector3">
              <a:avLst>
                <a:gd name="adj1" fmla="val -34794521"/>
              </a:avLst>
            </a:prstGeom>
            <a:noFill/>
            <a:ln w="9525" algn="ctr">
              <a:solidFill>
                <a:srgbClr val="C00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2" name="그룹 391">
              <a:extLst>
                <a:ext uri="{FF2B5EF4-FFF2-40B4-BE49-F238E27FC236}">
                  <a16:creationId xmlns:a16="http://schemas.microsoft.com/office/drawing/2014/main" id="{13034586-DB07-4C5A-A2B5-440BC9DEED3C}"/>
                </a:ext>
              </a:extLst>
            </p:cNvPr>
            <p:cNvGrpSpPr/>
            <p:nvPr/>
          </p:nvGrpSpPr>
          <p:grpSpPr>
            <a:xfrm>
              <a:off x="2857411" y="5301374"/>
              <a:ext cx="1896673" cy="1152415"/>
              <a:chOff x="2957167" y="5201618"/>
              <a:chExt cx="1896673" cy="1152415"/>
            </a:xfrm>
          </p:grpSpPr>
          <p:sp>
            <p:nvSpPr>
              <p:cNvPr id="318" name="Text Box 562">
                <a:extLst>
                  <a:ext uri="{FF2B5EF4-FFF2-40B4-BE49-F238E27FC236}">
                    <a16:creationId xmlns:a16="http://schemas.microsoft.com/office/drawing/2014/main" id="{7379CC2E-F1BB-45AE-811D-208255354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7167" y="5892368"/>
                <a:ext cx="189667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1" lang="en-US" altLang="ko-K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Performance Analysis on demand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1" lang="ko-KR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kumimoji="1" lang="en-US" altLang="ko-K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Link HRD to HRM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1" lang="ko-KR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 </a:t>
                </a:r>
                <a:r>
                  <a:rPr lang="en-US" altLang="ko-KR" sz="800" b="1" dirty="0">
                    <a:latin typeface="나눔고딕" pitchFamily="50" charset="-127"/>
                    <a:ea typeface="나눔고딕" pitchFamily="50" charset="-127"/>
                  </a:rPr>
                  <a:t>Comprehensive </a:t>
                </a:r>
                <a:r>
                  <a:rPr kumimoji="1" lang="en-US" altLang="ko-K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HR Planning</a:t>
                </a:r>
                <a:endParaRPr kumimoji="1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323" name="Rectangle 432">
                <a:extLst>
                  <a:ext uri="{FF2B5EF4-FFF2-40B4-BE49-F238E27FC236}">
                    <a16:creationId xmlns:a16="http://schemas.microsoft.com/office/drawing/2014/main" id="{2286FB5E-183E-41D6-B330-207A0E3F8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2636" y="5201618"/>
                <a:ext cx="1698023" cy="6731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ko-KR" sz="1200" b="1" i="0" u="none" strike="noStrike" kern="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sp>
            <p:nvSpPr>
              <p:cNvPr id="324" name="Text Box 548">
                <a:extLst>
                  <a:ext uri="{FF2B5EF4-FFF2-40B4-BE49-F238E27FC236}">
                    <a16:creationId xmlns:a16="http://schemas.microsoft.com/office/drawing/2014/main" id="{83C43E02-0431-4055-9F10-D02E2AD243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6104" y="5219268"/>
                <a:ext cx="452367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80808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나눔고딕" pitchFamily="50" charset="-127"/>
                    <a:ea typeface="나눔고딕" pitchFamily="50" charset="-127"/>
                    <a:cs typeface="+mn-cs"/>
                  </a:rPr>
                  <a:t>HRM</a:t>
                </a:r>
                <a:endPara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endParaRPr>
              </a:p>
            </p:txBody>
          </p:sp>
          <p:pic>
            <p:nvPicPr>
              <p:cNvPr id="325" name="그림 743">
                <a:extLst>
                  <a:ext uri="{FF2B5EF4-FFF2-40B4-BE49-F238E27FC236}">
                    <a16:creationId xmlns:a16="http://schemas.microsoft.com/office/drawing/2014/main" id="{ED5BD045-B4EB-48A4-B8AF-772E531113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5632" y="5298099"/>
                <a:ext cx="552534" cy="63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1" name="직사각형 728">
              <a:extLst>
                <a:ext uri="{FF2B5EF4-FFF2-40B4-BE49-F238E27FC236}">
                  <a16:creationId xmlns:a16="http://schemas.microsoft.com/office/drawing/2014/main" id="{BCAA0B92-F461-4606-BBFD-D6CFF47E8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73" y="1469591"/>
              <a:ext cx="11433747" cy="5258175"/>
            </a:xfrm>
            <a:prstGeom prst="rect">
              <a:avLst/>
            </a:prstGeom>
            <a:noFill/>
            <a:ln w="9525" algn="ctr">
              <a:solidFill>
                <a:srgbClr val="00206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80808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cxnSp>
          <p:nvCxnSpPr>
            <p:cNvPr id="352" name="꺾인 연결선 745">
              <a:extLst>
                <a:ext uri="{FF2B5EF4-FFF2-40B4-BE49-F238E27FC236}">
                  <a16:creationId xmlns:a16="http://schemas.microsoft.com/office/drawing/2014/main" id="{315EFB09-1385-4AFF-B18E-C36B651283C9}"/>
                </a:ext>
              </a:extLst>
            </p:cNvPr>
            <p:cNvCxnSpPr>
              <a:cxnSpLocks noChangeShapeType="1"/>
              <a:stCxn id="396" idx="1"/>
              <a:endCxn id="144" idx="1"/>
            </p:cNvCxnSpPr>
            <p:nvPr/>
          </p:nvCxnSpPr>
          <p:spPr bwMode="auto">
            <a:xfrm rot="10800000">
              <a:off x="1941945" y="1976797"/>
              <a:ext cx="314638" cy="3800057"/>
            </a:xfrm>
            <a:prstGeom prst="bentConnector3">
              <a:avLst>
                <a:gd name="adj1" fmla="val 172655"/>
              </a:avLst>
            </a:prstGeom>
            <a:noFill/>
            <a:ln w="9525" algn="ctr">
              <a:solidFill>
                <a:srgbClr val="C00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58" name="그림 757">
              <a:extLst>
                <a:ext uri="{FF2B5EF4-FFF2-40B4-BE49-F238E27FC236}">
                  <a16:creationId xmlns:a16="http://schemas.microsoft.com/office/drawing/2014/main" id="{DFDA471A-4C80-458E-A9B9-A4CE94752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118" y="5689302"/>
              <a:ext cx="991328" cy="88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93" name="직선 화살표 연결선 749">
              <a:extLst>
                <a:ext uri="{FF2B5EF4-FFF2-40B4-BE49-F238E27FC236}">
                  <a16:creationId xmlns:a16="http://schemas.microsoft.com/office/drawing/2014/main" id="{1155EABC-71C4-4377-A19C-EA63EA856483}"/>
                </a:ext>
              </a:extLst>
            </p:cNvPr>
            <p:cNvCxnSpPr>
              <a:cxnSpLocks noChangeShapeType="1"/>
              <a:stCxn id="303" idx="1"/>
            </p:cNvCxnSpPr>
            <p:nvPr/>
          </p:nvCxnSpPr>
          <p:spPr bwMode="auto">
            <a:xfrm flipH="1">
              <a:off x="4698184" y="5625767"/>
              <a:ext cx="374823" cy="3457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7010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>
            <a:extLst>
              <a:ext uri="{FF2B5EF4-FFF2-40B4-BE49-F238E27FC236}">
                <a16:creationId xmlns:a16="http://schemas.microsoft.com/office/drawing/2014/main" id="{CB0FBDD7-5C1F-474F-A137-32C5F1AE9481}"/>
              </a:ext>
            </a:extLst>
          </p:cNvPr>
          <p:cNvSpPr/>
          <p:nvPr/>
        </p:nvSpPr>
        <p:spPr>
          <a:xfrm>
            <a:off x="370505" y="2202224"/>
            <a:ext cx="11450990" cy="4285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80CCA3B-778E-493C-8F07-CC3B5344FEC8}"/>
              </a:ext>
            </a:extLst>
          </p:cNvPr>
          <p:cNvSpPr/>
          <p:nvPr/>
        </p:nvSpPr>
        <p:spPr>
          <a:xfrm>
            <a:off x="876225" y="5612619"/>
            <a:ext cx="1268556" cy="44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altLang="ko-KR" dirty="0"/>
              <a:t>isten</a:t>
            </a:r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C5BE181-A82A-4AF5-808F-B5B1FAE442DF}"/>
              </a:ext>
            </a:extLst>
          </p:cNvPr>
          <p:cNvSpPr/>
          <p:nvPr/>
        </p:nvSpPr>
        <p:spPr>
          <a:xfrm>
            <a:off x="876225" y="4990318"/>
            <a:ext cx="1801956" cy="44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altLang="ko-KR" dirty="0"/>
              <a:t>nalyze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C65ACB8-5C7E-46A1-8B63-5D264257AEFF}"/>
              </a:ext>
            </a:extLst>
          </p:cNvPr>
          <p:cNvSpPr/>
          <p:nvPr/>
        </p:nvSpPr>
        <p:spPr>
          <a:xfrm>
            <a:off x="876225" y="4368017"/>
            <a:ext cx="2144856" cy="44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altLang="ko-KR" dirty="0"/>
              <a:t>evelop</a:t>
            </a:r>
            <a:endParaRPr lang="ko-KR" altLang="en-US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9632C44-0A6D-4E3A-92E0-B8E12D46DD1A}"/>
              </a:ext>
            </a:extLst>
          </p:cNvPr>
          <p:cNvSpPr/>
          <p:nvPr/>
        </p:nvSpPr>
        <p:spPr>
          <a:xfrm>
            <a:off x="876225" y="3758419"/>
            <a:ext cx="2475056" cy="44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altLang="ko-KR" dirty="0"/>
              <a:t>eliver</a:t>
            </a:r>
            <a:endParaRPr lang="ko-KR" altLang="en-US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A8728C4-C784-47BE-9C3B-6445D346D4E2}"/>
              </a:ext>
            </a:extLst>
          </p:cNvPr>
          <p:cNvSpPr/>
          <p:nvPr/>
        </p:nvSpPr>
        <p:spPr>
          <a:xfrm>
            <a:off x="876225" y="3112950"/>
            <a:ext cx="2881456" cy="44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altLang="ko-KR" dirty="0"/>
              <a:t>xecute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A10F63B6-BC2A-4D0F-A670-FC3EC6617E57}"/>
              </a:ext>
            </a:extLst>
          </p:cNvPr>
          <p:cNvSpPr/>
          <p:nvPr/>
        </p:nvSpPr>
        <p:spPr>
          <a:xfrm>
            <a:off x="876225" y="2509700"/>
            <a:ext cx="3325956" cy="44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altLang="ko-KR" dirty="0"/>
              <a:t>evise</a:t>
            </a:r>
            <a:endParaRPr lang="ko-KR" altLang="en-US" dirty="0"/>
          </a:p>
        </p:txBody>
      </p:sp>
      <p:cxnSp>
        <p:nvCxnSpPr>
          <p:cNvPr id="56" name="꺾인 연결선 59">
            <a:extLst>
              <a:ext uri="{FF2B5EF4-FFF2-40B4-BE49-F238E27FC236}">
                <a16:creationId xmlns:a16="http://schemas.microsoft.com/office/drawing/2014/main" id="{919E314D-CC37-4593-919C-B0014F16E7F8}"/>
              </a:ext>
            </a:extLst>
          </p:cNvPr>
          <p:cNvCxnSpPr>
            <a:stCxn id="41" idx="1"/>
            <a:endCxn id="36" idx="1"/>
          </p:cNvCxnSpPr>
          <p:nvPr/>
        </p:nvCxnSpPr>
        <p:spPr>
          <a:xfrm rot="10800000" flipV="1">
            <a:off x="876225" y="2731748"/>
            <a:ext cx="12700" cy="3102919"/>
          </a:xfrm>
          <a:prstGeom prst="bentConnector3">
            <a:avLst>
              <a:gd name="adj1" fmla="val 1800000"/>
            </a:avLst>
          </a:prstGeom>
          <a:ln>
            <a:solidFill>
              <a:srgbClr val="C00000"/>
            </a:solidFill>
            <a:prstDash val="sys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B37A1093-7026-433A-AA29-AED4800BE28F}"/>
              </a:ext>
            </a:extLst>
          </p:cNvPr>
          <p:cNvCxnSpPr>
            <a:cxnSpLocks/>
          </p:cNvCxnSpPr>
          <p:nvPr/>
        </p:nvCxnSpPr>
        <p:spPr>
          <a:xfrm>
            <a:off x="1834170" y="5148748"/>
            <a:ext cx="0" cy="20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C7269ABF-EA4F-4C3F-A1F7-DB16C71CD1DF}"/>
              </a:ext>
            </a:extLst>
          </p:cNvPr>
          <p:cNvCxnSpPr>
            <a:cxnSpLocks/>
          </p:cNvCxnSpPr>
          <p:nvPr/>
        </p:nvCxnSpPr>
        <p:spPr>
          <a:xfrm>
            <a:off x="1846870" y="4526448"/>
            <a:ext cx="0" cy="20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7FF6F104-EB05-4D12-8034-851088C7FD06}"/>
              </a:ext>
            </a:extLst>
          </p:cNvPr>
          <p:cNvCxnSpPr>
            <a:cxnSpLocks/>
          </p:cNvCxnSpPr>
          <p:nvPr/>
        </p:nvCxnSpPr>
        <p:spPr>
          <a:xfrm>
            <a:off x="1834170" y="3942248"/>
            <a:ext cx="0" cy="23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6F586B38-F3D6-4121-9E23-018F6981911A}"/>
              </a:ext>
            </a:extLst>
          </p:cNvPr>
          <p:cNvCxnSpPr>
            <a:cxnSpLocks/>
          </p:cNvCxnSpPr>
          <p:nvPr/>
        </p:nvCxnSpPr>
        <p:spPr>
          <a:xfrm>
            <a:off x="1834170" y="3294548"/>
            <a:ext cx="0" cy="23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C4DAF15-F796-4800-98CD-63B6B6F54FA9}"/>
              </a:ext>
            </a:extLst>
          </p:cNvPr>
          <p:cNvSpPr txBox="1"/>
          <p:nvPr/>
        </p:nvSpPr>
        <p:spPr>
          <a:xfrm>
            <a:off x="3530545" y="5036847"/>
            <a:ext cx="2092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Objective Squeezing</a:t>
            </a:r>
            <a:endParaRPr lang="ko-KR" altLang="en-US" sz="16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DE582B8-0D79-4843-A2A9-E64277B95472}"/>
              </a:ext>
            </a:extLst>
          </p:cNvPr>
          <p:cNvSpPr txBox="1"/>
          <p:nvPr/>
        </p:nvSpPr>
        <p:spPr>
          <a:xfrm>
            <a:off x="4289215" y="4487192"/>
            <a:ext cx="1333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Customizing</a:t>
            </a:r>
            <a:endParaRPr lang="ko-KR" altLang="en-US" sz="16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6CC312-AFDA-497E-9BA7-B281F3A8DE74}"/>
              </a:ext>
            </a:extLst>
          </p:cNvPr>
          <p:cNvSpPr txBox="1"/>
          <p:nvPr/>
        </p:nvSpPr>
        <p:spPr>
          <a:xfrm>
            <a:off x="4437702" y="3863962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Implanting</a:t>
            </a:r>
            <a:endParaRPr lang="ko-KR" altLang="en-US" sz="1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057AF17-4233-43EE-8022-273551FBCB90}"/>
              </a:ext>
            </a:extLst>
          </p:cNvPr>
          <p:cNvSpPr txBox="1"/>
          <p:nvPr/>
        </p:nvSpPr>
        <p:spPr>
          <a:xfrm>
            <a:off x="4612430" y="3246909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Applying</a:t>
            </a:r>
            <a:endParaRPr lang="ko-KR" altLang="en-US" sz="16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5E74AD-FA7C-42AE-AD4F-F0866188F64C}"/>
              </a:ext>
            </a:extLst>
          </p:cNvPr>
          <p:cNvSpPr txBox="1"/>
          <p:nvPr/>
        </p:nvSpPr>
        <p:spPr>
          <a:xfrm>
            <a:off x="4309205" y="2708840"/>
            <a:ext cx="1315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Make Better</a:t>
            </a:r>
            <a:endParaRPr lang="ko-KR" altLang="en-US" sz="16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EB360EB-6500-4FC0-84B9-A08C6D8ED8DF}"/>
              </a:ext>
            </a:extLst>
          </p:cNvPr>
          <p:cNvSpPr txBox="1"/>
          <p:nvPr/>
        </p:nvSpPr>
        <p:spPr>
          <a:xfrm>
            <a:off x="159280" y="5834"/>
            <a:ext cx="420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LADDER? </a:t>
            </a:r>
            <a:endParaRPr lang="ko-KR" alt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2CBCE590-A73E-4F4E-8897-EBE759DC5BC9}"/>
              </a:ext>
            </a:extLst>
          </p:cNvPr>
          <p:cNvCxnSpPr/>
          <p:nvPr/>
        </p:nvCxnSpPr>
        <p:spPr>
          <a:xfrm flipV="1">
            <a:off x="253215" y="678678"/>
            <a:ext cx="11816865" cy="1011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65A3664-D0FF-4741-A32C-D33A8FB32080}"/>
              </a:ext>
            </a:extLst>
          </p:cNvPr>
          <p:cNvSpPr txBox="1"/>
          <p:nvPr/>
        </p:nvSpPr>
        <p:spPr>
          <a:xfrm>
            <a:off x="5968826" y="5732639"/>
            <a:ext cx="4533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Discover Client’s Needs [VOM/VOW/VOC]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E587E92-E1DF-43DC-B9F9-1760AE75C6A4}"/>
              </a:ext>
            </a:extLst>
          </p:cNvPr>
          <p:cNvSpPr txBox="1"/>
          <p:nvPr/>
        </p:nvSpPr>
        <p:spPr>
          <a:xfrm>
            <a:off x="5990012" y="3941069"/>
            <a:ext cx="3152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Good result by right delivery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02863E8-C2BF-48EB-8A35-B317CAF9C189}"/>
              </a:ext>
            </a:extLst>
          </p:cNvPr>
          <p:cNvSpPr txBox="1"/>
          <p:nvPr/>
        </p:nvSpPr>
        <p:spPr>
          <a:xfrm>
            <a:off x="5990012" y="3246909"/>
            <a:ext cx="2856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Right Push, make it settle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395740-0AC2-4BA5-BECE-12169FD066B4}"/>
              </a:ext>
            </a:extLst>
          </p:cNvPr>
          <p:cNvSpPr txBox="1"/>
          <p:nvPr/>
        </p:nvSpPr>
        <p:spPr>
          <a:xfrm>
            <a:off x="6004631" y="2661106"/>
            <a:ext cx="5483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Virtuous cycle as institutional Ethic &amp; </a:t>
            </a:r>
            <a:r>
              <a:rPr lang="en-US" altLang="ko-KR" sz="1600" dirty="0" err="1">
                <a:solidFill>
                  <a:schemeClr val="bg2">
                    <a:lumMod val="1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Philosopy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DCAD85C-D7A6-4C2C-8AAA-5EDC70555C4B}"/>
              </a:ext>
            </a:extLst>
          </p:cNvPr>
          <p:cNvSpPr txBox="1"/>
          <p:nvPr/>
        </p:nvSpPr>
        <p:spPr>
          <a:xfrm>
            <a:off x="363393" y="986153"/>
            <a:ext cx="11465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0" i="0" dirty="0"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It is </a:t>
            </a:r>
            <a:r>
              <a:rPr lang="en-US" altLang="ko-KR" sz="20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a systematic HRD service model</a:t>
            </a:r>
            <a:r>
              <a:rPr lang="en-US" altLang="ko-KR" sz="2000" b="0" i="0" dirty="0"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 that enables optimized results through effective implementation of comprehensive strategic HRD as an institution leading the education of public officials in Korea.</a:t>
            </a:r>
            <a:endParaRPr lang="ko-KR" altLang="en-US" sz="2000" b="1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62FD563-87E4-434C-8713-32487A310070}"/>
              </a:ext>
            </a:extLst>
          </p:cNvPr>
          <p:cNvSpPr txBox="1"/>
          <p:nvPr/>
        </p:nvSpPr>
        <p:spPr>
          <a:xfrm>
            <a:off x="9275183" y="102934"/>
            <a:ext cx="2718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</a:t>
            </a: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7574005A-2737-447B-8649-1D8BE7B11B87}"/>
              </a:ext>
            </a:extLst>
          </p:cNvPr>
          <p:cNvCxnSpPr/>
          <p:nvPr/>
        </p:nvCxnSpPr>
        <p:spPr>
          <a:xfrm>
            <a:off x="8454889" y="93695"/>
            <a:ext cx="0" cy="5849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6F2CCD6B-7104-48B1-8F8B-A669CD9B1EE1}"/>
              </a:ext>
            </a:extLst>
          </p:cNvPr>
          <p:cNvSpPr/>
          <p:nvPr/>
        </p:nvSpPr>
        <p:spPr>
          <a:xfrm>
            <a:off x="2098127" y="5612619"/>
            <a:ext cx="3456854" cy="4440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Data Mining</a:t>
            </a:r>
            <a:endParaRPr lang="ko-KR" alt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3E03CCA5-EEAE-4714-8C7C-81622FB87FF4}"/>
              </a:ext>
            </a:extLst>
          </p:cNvPr>
          <p:cNvSpPr/>
          <p:nvPr/>
        </p:nvSpPr>
        <p:spPr>
          <a:xfrm>
            <a:off x="2631540" y="4990318"/>
            <a:ext cx="2923435" cy="4440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Object Squeezing</a:t>
            </a:r>
            <a:endParaRPr lang="ko-KR" alt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F8B11BE0-DD0F-4074-8829-9FED6086928E}"/>
              </a:ext>
            </a:extLst>
          </p:cNvPr>
          <p:cNvSpPr/>
          <p:nvPr/>
        </p:nvSpPr>
        <p:spPr>
          <a:xfrm>
            <a:off x="2966520" y="4368877"/>
            <a:ext cx="2594602" cy="4440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Customize</a:t>
            </a:r>
            <a:endParaRPr lang="ko-KR" alt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0CFD1656-8BF6-4833-A5D6-1CD753517A6A}"/>
              </a:ext>
            </a:extLst>
          </p:cNvPr>
          <p:cNvSpPr/>
          <p:nvPr/>
        </p:nvSpPr>
        <p:spPr>
          <a:xfrm>
            <a:off x="3299974" y="3758222"/>
            <a:ext cx="2254999" cy="4440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Transfer</a:t>
            </a:r>
            <a:endParaRPr lang="ko-KR" alt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37904B5A-5093-42A2-9633-85246FD27F92}"/>
              </a:ext>
            </a:extLst>
          </p:cNvPr>
          <p:cNvSpPr/>
          <p:nvPr/>
        </p:nvSpPr>
        <p:spPr>
          <a:xfrm>
            <a:off x="3703269" y="3114759"/>
            <a:ext cx="1851704" cy="4440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Make Changes</a:t>
            </a:r>
            <a:endParaRPr lang="ko-KR" alt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1A097C34-EA3E-46ED-975A-3A250BAB3168}"/>
              </a:ext>
            </a:extLst>
          </p:cNvPr>
          <p:cNvSpPr/>
          <p:nvPr/>
        </p:nvSpPr>
        <p:spPr>
          <a:xfrm>
            <a:off x="4157210" y="2510697"/>
            <a:ext cx="1397763" cy="4440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Make it better</a:t>
            </a:r>
            <a:endParaRPr lang="ko-KR" alt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cxnSp>
        <p:nvCxnSpPr>
          <p:cNvPr id="112" name="연결선: 꺾임 111">
            <a:extLst>
              <a:ext uri="{FF2B5EF4-FFF2-40B4-BE49-F238E27FC236}">
                <a16:creationId xmlns:a16="http://schemas.microsoft.com/office/drawing/2014/main" id="{F271CE68-0DF2-4CFD-8F78-06D3A08DD976}"/>
              </a:ext>
            </a:extLst>
          </p:cNvPr>
          <p:cNvCxnSpPr>
            <a:stCxn id="100" idx="3"/>
            <a:endCxn id="110" idx="3"/>
          </p:cNvCxnSpPr>
          <p:nvPr/>
        </p:nvCxnSpPr>
        <p:spPr>
          <a:xfrm flipH="1" flipV="1">
            <a:off x="5554973" y="2732746"/>
            <a:ext cx="8" cy="3101922"/>
          </a:xfrm>
          <a:prstGeom prst="bentConnector3">
            <a:avLst>
              <a:gd name="adj1" fmla="val -285750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67F8BF93-B59B-4A42-ABB6-6C8F72B82686}"/>
              </a:ext>
            </a:extLst>
          </p:cNvPr>
          <p:cNvSpPr txBox="1"/>
          <p:nvPr/>
        </p:nvSpPr>
        <p:spPr>
          <a:xfrm>
            <a:off x="5979751" y="5049905"/>
            <a:ext cx="56846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Clarify the client’s needs through the comprehensive analysis of the data collected from the [Listen] Phase</a:t>
            </a:r>
            <a:endParaRPr lang="ko-KR" altLang="en-US" sz="160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25" name="Rectangle 5">
            <a:extLst>
              <a:ext uri="{FF2B5EF4-FFF2-40B4-BE49-F238E27FC236}">
                <a16:creationId xmlns:a16="http://schemas.microsoft.com/office/drawing/2014/main" id="{31EF759F-FFF0-4EAA-A5C2-0B4869964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887" y="4478733"/>
            <a:ext cx="5399063" cy="4732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Design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Map-tailored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solution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 and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applying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optimal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instructional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methodology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345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3" grpId="0"/>
      <p:bldP spid="64" grpId="0"/>
      <p:bldP spid="65" grpId="0"/>
      <p:bldP spid="66" grpId="0"/>
      <p:bldP spid="67" grpId="0"/>
      <p:bldP spid="70" grpId="0"/>
      <p:bldP spid="73" grpId="0"/>
      <p:bldP spid="74" grpId="0"/>
      <p:bldP spid="75" grpId="0"/>
      <p:bldP spid="76" grpId="0"/>
      <p:bldP spid="100" grpId="0" animBg="1"/>
      <p:bldP spid="102" grpId="0" animBg="1"/>
      <p:bldP spid="104" grpId="0" animBg="1"/>
      <p:bldP spid="106" grpId="0" animBg="1"/>
      <p:bldP spid="108" grpId="0" animBg="1"/>
      <p:bldP spid="110" grpId="0" animBg="1"/>
      <p:bldP spid="123" grpId="0"/>
      <p:bldP spid="1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8EB360EB-6500-4FC0-84B9-A08C6D8ED8DF}"/>
              </a:ext>
            </a:extLst>
          </p:cNvPr>
          <p:cNvSpPr txBox="1"/>
          <p:nvPr/>
        </p:nvSpPr>
        <p:spPr>
          <a:xfrm>
            <a:off x="159280" y="5834"/>
            <a:ext cx="420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What is LADDER? 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2CBCE590-A73E-4F4E-8897-EBE759DC5BC9}"/>
              </a:ext>
            </a:extLst>
          </p:cNvPr>
          <p:cNvCxnSpPr/>
          <p:nvPr/>
        </p:nvCxnSpPr>
        <p:spPr>
          <a:xfrm flipV="1">
            <a:off x="253215" y="678678"/>
            <a:ext cx="11816865" cy="1011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962FD563-87E4-434C-8713-32487A310070}"/>
              </a:ext>
            </a:extLst>
          </p:cNvPr>
          <p:cNvSpPr txBox="1"/>
          <p:nvPr/>
        </p:nvSpPr>
        <p:spPr>
          <a:xfrm>
            <a:off x="9275183" y="102934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Little Deeper</a:t>
            </a: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7574005A-2737-447B-8649-1D8BE7B11B87}"/>
              </a:ext>
            </a:extLst>
          </p:cNvPr>
          <p:cNvCxnSpPr/>
          <p:nvPr/>
        </p:nvCxnSpPr>
        <p:spPr>
          <a:xfrm>
            <a:off x="7688406" y="102726"/>
            <a:ext cx="0" cy="5849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3168E4D8-A993-4A1D-AE63-F8C748B92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4" y="873456"/>
            <a:ext cx="3676360" cy="180608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89FF38A-13AF-4892-A3D9-DDB1C249DD3C}"/>
              </a:ext>
            </a:extLst>
          </p:cNvPr>
          <p:cNvSpPr/>
          <p:nvPr/>
        </p:nvSpPr>
        <p:spPr>
          <a:xfrm>
            <a:off x="4038397" y="1815238"/>
            <a:ext cx="1306294" cy="8252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</a:p>
          <a:p>
            <a:pPr algn="ctr"/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BCE6823-D315-49FE-ABE2-C290924B81B6}"/>
              </a:ext>
            </a:extLst>
          </p:cNvPr>
          <p:cNvSpPr/>
          <p:nvPr/>
        </p:nvSpPr>
        <p:spPr>
          <a:xfrm>
            <a:off x="4040629" y="1508391"/>
            <a:ext cx="1306294" cy="2249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69D45CB-0958-4D79-942C-B77CCEE19C9F}"/>
              </a:ext>
            </a:extLst>
          </p:cNvPr>
          <p:cNvSpPr/>
          <p:nvPr/>
        </p:nvSpPr>
        <p:spPr>
          <a:xfrm>
            <a:off x="4038397" y="878287"/>
            <a:ext cx="1306294" cy="554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Training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6832B3BD-B31F-4325-A68E-2405B5913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54" y="743991"/>
            <a:ext cx="2943646" cy="2223392"/>
          </a:xfrm>
          <a:prstGeom prst="rect">
            <a:avLst/>
          </a:prstGeom>
        </p:spPr>
      </p:pic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B28E0FD2-13DD-4F02-8CC2-EC54BAB43C1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346923" y="1620885"/>
            <a:ext cx="3269186" cy="466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9C9A24E9-3DEC-4822-A58B-EC63CAFB5A1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344691" y="1155511"/>
            <a:ext cx="3516921" cy="531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>
            <a:extLst>
              <a:ext uri="{FF2B5EF4-FFF2-40B4-BE49-F238E27FC236}">
                <a16:creationId xmlns:a16="http://schemas.microsoft.com/office/drawing/2014/main" id="{2D87BC29-5313-4325-A0FF-E3E6B20426ED}"/>
              </a:ext>
            </a:extLst>
          </p:cNvPr>
          <p:cNvCxnSpPr>
            <a:cxnSpLocks/>
          </p:cNvCxnSpPr>
          <p:nvPr/>
        </p:nvCxnSpPr>
        <p:spPr>
          <a:xfrm>
            <a:off x="5354396" y="1166258"/>
            <a:ext cx="3766457" cy="68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B4551BD2-9F7A-4EE1-A351-0C21EBB7D483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346923" y="1620885"/>
            <a:ext cx="3023871" cy="923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77F90711-1CAB-4CFF-AD1B-8622FFA3CF7F}"/>
              </a:ext>
            </a:extLst>
          </p:cNvPr>
          <p:cNvCxnSpPr>
            <a:cxnSpLocks/>
            <a:endCxn id="5" idx="2"/>
          </p:cNvCxnSpPr>
          <p:nvPr/>
        </p:nvCxnSpPr>
        <p:spPr>
          <a:xfrm rot="10800000" flipV="1">
            <a:off x="4691544" y="1239908"/>
            <a:ext cx="4742606" cy="1400562"/>
          </a:xfrm>
          <a:prstGeom prst="bentConnector4">
            <a:avLst>
              <a:gd name="adj1" fmla="val -24651"/>
              <a:gd name="adj2" fmla="val 116322"/>
            </a:avLst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A09727B6-B2C2-4783-96CC-E20C17CDA708}"/>
              </a:ext>
            </a:extLst>
          </p:cNvPr>
          <p:cNvSpPr/>
          <p:nvPr/>
        </p:nvSpPr>
        <p:spPr>
          <a:xfrm>
            <a:off x="396688" y="3060524"/>
            <a:ext cx="11275359" cy="3521758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00153DF-D477-429F-B32D-28E321412660}"/>
              </a:ext>
            </a:extLst>
          </p:cNvPr>
          <p:cNvSpPr txBox="1"/>
          <p:nvPr/>
        </p:nvSpPr>
        <p:spPr>
          <a:xfrm>
            <a:off x="4950555" y="3583570"/>
            <a:ext cx="87818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ko-KR" sz="1200" b="1" dirty="0">
                <a:solidFill>
                  <a:srgbClr val="C00000"/>
                </a:solidFill>
                <a:latin typeface="맑은 고딕" panose="020F0502020204030204"/>
                <a:ea typeface="맑은 고딕" panose="020B0503020000020004" pitchFamily="50" charset="-127"/>
              </a:rPr>
              <a:t>D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eliver</a:t>
            </a:r>
            <a:endParaRPr lang="ko-KR" altLang="en-US" sz="12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145" name="그림 144">
            <a:extLst>
              <a:ext uri="{FF2B5EF4-FFF2-40B4-BE49-F238E27FC236}">
                <a16:creationId xmlns:a16="http://schemas.microsoft.com/office/drawing/2014/main" id="{FD41CDB3-2E0E-48FF-8FA4-3FA2E1D527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96" y="3898969"/>
            <a:ext cx="660433" cy="500358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B8762D37-E64C-4C8E-B2BC-2D915B6328D3}"/>
              </a:ext>
            </a:extLst>
          </p:cNvPr>
          <p:cNvSpPr txBox="1"/>
          <p:nvPr/>
        </p:nvSpPr>
        <p:spPr>
          <a:xfrm>
            <a:off x="5133707" y="4357581"/>
            <a:ext cx="50687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ko-KR" sz="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F0502020204030204"/>
                <a:ea typeface="맑은 고딕" panose="020B0503020000020004" pitchFamily="50" charset="-127"/>
              </a:rPr>
              <a:t>Faculty</a:t>
            </a:r>
            <a:endParaRPr lang="ko-KR" altLang="en-US" sz="7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195" name="그룹 194">
            <a:extLst>
              <a:ext uri="{FF2B5EF4-FFF2-40B4-BE49-F238E27FC236}">
                <a16:creationId xmlns:a16="http://schemas.microsoft.com/office/drawing/2014/main" id="{35906018-D663-4E87-BF5E-60DE993AFE9C}"/>
              </a:ext>
            </a:extLst>
          </p:cNvPr>
          <p:cNvGrpSpPr/>
          <p:nvPr/>
        </p:nvGrpSpPr>
        <p:grpSpPr>
          <a:xfrm>
            <a:off x="998780" y="3583434"/>
            <a:ext cx="1912384" cy="2517185"/>
            <a:chOff x="998780" y="3583434"/>
            <a:chExt cx="1912384" cy="2517185"/>
          </a:xfrm>
        </p:grpSpPr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952FFF96-981A-4C7E-8286-87B48C6C74F4}"/>
                </a:ext>
              </a:extLst>
            </p:cNvPr>
            <p:cNvSpPr/>
            <p:nvPr/>
          </p:nvSpPr>
          <p:spPr>
            <a:xfrm>
              <a:off x="998780" y="4964442"/>
              <a:ext cx="1912384" cy="1136177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ko-KR" altLang="en-US" sz="135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grpSp>
          <p:nvGrpSpPr>
            <p:cNvPr id="194" name="그룹 193">
              <a:extLst>
                <a:ext uri="{FF2B5EF4-FFF2-40B4-BE49-F238E27FC236}">
                  <a16:creationId xmlns:a16="http://schemas.microsoft.com/office/drawing/2014/main" id="{50770E48-539C-4DC9-B9B1-F14D35D5699B}"/>
                </a:ext>
              </a:extLst>
            </p:cNvPr>
            <p:cNvGrpSpPr/>
            <p:nvPr/>
          </p:nvGrpSpPr>
          <p:grpSpPr>
            <a:xfrm>
              <a:off x="1254335" y="3918140"/>
              <a:ext cx="616884" cy="654647"/>
              <a:chOff x="1254335" y="3918140"/>
              <a:chExt cx="616884" cy="654647"/>
            </a:xfrm>
          </p:grpSpPr>
          <p:pic>
            <p:nvPicPr>
              <p:cNvPr id="103" name="그림 102">
                <a:extLst>
                  <a:ext uri="{FF2B5EF4-FFF2-40B4-BE49-F238E27FC236}">
                    <a16:creationId xmlns:a16="http://schemas.microsoft.com/office/drawing/2014/main" id="{CE382ED7-5616-4778-AE42-71DA9A5D28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4335" y="3918140"/>
                <a:ext cx="616884" cy="480704"/>
              </a:xfrm>
              <a:prstGeom prst="rect">
                <a:avLst/>
              </a:prstGeom>
            </p:spPr>
          </p:pic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B8A357E-2BCD-49D9-B001-A2805AF09BE0}"/>
                  </a:ext>
                </a:extLst>
              </p:cNvPr>
              <p:cNvSpPr txBox="1"/>
              <p:nvPr/>
            </p:nvSpPr>
            <p:spPr>
              <a:xfrm>
                <a:off x="1270053" y="4365038"/>
                <a:ext cx="58702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altLang="ko-KR" sz="75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F0502020204030204"/>
                    <a:ea typeface="맑은 고딕" panose="020B0503020000020004" pitchFamily="50" charset="-127"/>
                  </a:rPr>
                  <a:t>Planning</a:t>
                </a:r>
                <a:endParaRPr lang="ko-KR" altLang="en-US" sz="75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119" name="그룹 118">
              <a:extLst>
                <a:ext uri="{FF2B5EF4-FFF2-40B4-BE49-F238E27FC236}">
                  <a16:creationId xmlns:a16="http://schemas.microsoft.com/office/drawing/2014/main" id="{50D35E92-4568-470C-B063-7002A2C8A28C}"/>
                </a:ext>
              </a:extLst>
            </p:cNvPr>
            <p:cNvGrpSpPr/>
            <p:nvPr/>
          </p:nvGrpSpPr>
          <p:grpSpPr>
            <a:xfrm>
              <a:off x="1929804" y="5031872"/>
              <a:ext cx="981359" cy="525169"/>
              <a:chOff x="1894892" y="2531262"/>
              <a:chExt cx="920938" cy="909743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4C0CD928-DDBB-4B03-AA77-602A3E16FA0C}"/>
                  </a:ext>
                </a:extLst>
              </p:cNvPr>
              <p:cNvSpPr txBox="1"/>
              <p:nvPr/>
            </p:nvSpPr>
            <p:spPr>
              <a:xfrm>
                <a:off x="1894892" y="3081124"/>
                <a:ext cx="920938" cy="359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altLang="ko-KR" sz="75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Instruction</a:t>
                </a:r>
                <a:r>
                  <a:rPr lang="ko-KR" altLang="en-US" sz="75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75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Design</a:t>
                </a:r>
                <a:endParaRPr lang="ko-KR" altLang="en-US" sz="75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121" name="그림 120">
                <a:extLst>
                  <a:ext uri="{FF2B5EF4-FFF2-40B4-BE49-F238E27FC236}">
                    <a16:creationId xmlns:a16="http://schemas.microsoft.com/office/drawing/2014/main" id="{D03DF25A-2E08-4B10-92FF-226A1E188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6259" y="2531262"/>
                <a:ext cx="562617" cy="562617"/>
              </a:xfrm>
              <a:prstGeom prst="rect">
                <a:avLst/>
              </a:prstGeom>
            </p:spPr>
          </p:pic>
        </p:grpSp>
        <p:grpSp>
          <p:nvGrpSpPr>
            <p:cNvPr id="122" name="그룹 121">
              <a:extLst>
                <a:ext uri="{FF2B5EF4-FFF2-40B4-BE49-F238E27FC236}">
                  <a16:creationId xmlns:a16="http://schemas.microsoft.com/office/drawing/2014/main" id="{C1A2FEFC-322D-4FD3-9801-DE2AAE921987}"/>
                </a:ext>
              </a:extLst>
            </p:cNvPr>
            <p:cNvGrpSpPr/>
            <p:nvPr/>
          </p:nvGrpSpPr>
          <p:grpSpPr>
            <a:xfrm>
              <a:off x="1039629" y="5551726"/>
              <a:ext cx="660434" cy="548893"/>
              <a:chOff x="4571919" y="1716979"/>
              <a:chExt cx="619772" cy="950840"/>
            </a:xfrm>
          </p:grpSpPr>
          <p:pic>
            <p:nvPicPr>
              <p:cNvPr id="124" name="그림 123">
                <a:extLst>
                  <a:ext uri="{FF2B5EF4-FFF2-40B4-BE49-F238E27FC236}">
                    <a16:creationId xmlns:a16="http://schemas.microsoft.com/office/drawing/2014/main" id="{16BC2C07-BD4A-497B-817D-16770B68E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1919" y="1716979"/>
                <a:ext cx="619772" cy="619772"/>
              </a:xfrm>
              <a:prstGeom prst="rect">
                <a:avLst/>
              </a:prstGeom>
            </p:spPr>
          </p:pic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BC35336-702F-4BD0-9330-3A2104718661}"/>
                  </a:ext>
                </a:extLst>
              </p:cNvPr>
              <p:cNvSpPr txBox="1"/>
              <p:nvPr/>
            </p:nvSpPr>
            <p:spPr>
              <a:xfrm>
                <a:off x="4692130" y="2307938"/>
                <a:ext cx="391422" cy="359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altLang="ko-KR" sz="75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SMEs</a:t>
                </a:r>
                <a:endParaRPr lang="ko-KR" altLang="en-US" sz="75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9AD01FD0-CFDC-48A7-A410-2524FFC4050C}"/>
                </a:ext>
              </a:extLst>
            </p:cNvPr>
            <p:cNvGrpSpPr/>
            <p:nvPr/>
          </p:nvGrpSpPr>
          <p:grpSpPr>
            <a:xfrm>
              <a:off x="1938505" y="5557699"/>
              <a:ext cx="867545" cy="528509"/>
              <a:chOff x="4506909" y="2844337"/>
              <a:chExt cx="814131" cy="915529"/>
            </a:xfrm>
          </p:grpSpPr>
          <p:pic>
            <p:nvPicPr>
              <p:cNvPr id="128" name="그림 127">
                <a:extLst>
                  <a:ext uri="{FF2B5EF4-FFF2-40B4-BE49-F238E27FC236}">
                    <a16:creationId xmlns:a16="http://schemas.microsoft.com/office/drawing/2014/main" id="{1C2D2EC8-0D85-4158-840F-54EDB306A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157" y="2844337"/>
                <a:ext cx="542722" cy="542722"/>
              </a:xfrm>
              <a:prstGeom prst="rect">
                <a:avLst/>
              </a:prstGeom>
            </p:spPr>
          </p:pic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03921A7-9F54-432B-BC94-30B973C61D78}"/>
                  </a:ext>
                </a:extLst>
              </p:cNvPr>
              <p:cNvSpPr txBox="1"/>
              <p:nvPr/>
            </p:nvSpPr>
            <p:spPr>
              <a:xfrm>
                <a:off x="4506909" y="3399985"/>
                <a:ext cx="814131" cy="359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altLang="ko-KR" sz="75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Evaluation</a:t>
                </a:r>
                <a:r>
                  <a:rPr lang="ko-KR" altLang="en-US" sz="75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75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Data</a:t>
                </a:r>
                <a:endParaRPr lang="ko-KR" altLang="en-US" sz="75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59985C8-CA9B-4314-AC19-7F57FACC4F5F}"/>
                </a:ext>
              </a:extLst>
            </p:cNvPr>
            <p:cNvSpPr txBox="1"/>
            <p:nvPr/>
          </p:nvSpPr>
          <p:spPr>
            <a:xfrm>
              <a:off x="1187771" y="3583434"/>
              <a:ext cx="776827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ko-KR" sz="1200" b="1" dirty="0">
                  <a:solidFill>
                    <a:srgbClr val="C00000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L</a:t>
              </a:r>
              <a:r>
                <a:rPr lang="en-US" altLang="ko-KR" sz="120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isten</a:t>
              </a:r>
              <a:endParaRPr lang="ko-KR" altLang="en-US" sz="12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364503C3-4F4C-48A3-B047-EB1C5F58196B}"/>
                </a:ext>
              </a:extLst>
            </p:cNvPr>
            <p:cNvGrpSpPr/>
            <p:nvPr/>
          </p:nvGrpSpPr>
          <p:grpSpPr>
            <a:xfrm>
              <a:off x="1087636" y="5035901"/>
              <a:ext cx="633386" cy="500919"/>
              <a:chOff x="715395" y="3205261"/>
              <a:chExt cx="594388" cy="867736"/>
            </a:xfrm>
          </p:grpSpPr>
          <p:pic>
            <p:nvPicPr>
              <p:cNvPr id="143" name="그림 142">
                <a:extLst>
                  <a:ext uri="{FF2B5EF4-FFF2-40B4-BE49-F238E27FC236}">
                    <a16:creationId xmlns:a16="http://schemas.microsoft.com/office/drawing/2014/main" id="{7DF506B8-2F2A-4F75-9193-8B96FB5824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557" y="3205261"/>
                <a:ext cx="519226" cy="519226"/>
              </a:xfrm>
              <a:prstGeom prst="rect">
                <a:avLst/>
              </a:prstGeom>
            </p:spPr>
          </p:pic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A929EE73-367A-4703-925F-5211F7553ADB}"/>
                  </a:ext>
                </a:extLst>
              </p:cNvPr>
              <p:cNvSpPr txBox="1"/>
              <p:nvPr/>
            </p:nvSpPr>
            <p:spPr>
              <a:xfrm>
                <a:off x="715395" y="3713116"/>
                <a:ext cx="525304" cy="359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altLang="ko-KR" sz="75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VOL.W.C</a:t>
                </a:r>
                <a:endParaRPr lang="ko-KR" altLang="en-US" sz="75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</p:grpSp>
        <p:cxnSp>
          <p:nvCxnSpPr>
            <p:cNvPr id="149" name="꺾인 연결선 69">
              <a:extLst>
                <a:ext uri="{FF2B5EF4-FFF2-40B4-BE49-F238E27FC236}">
                  <a16:creationId xmlns:a16="http://schemas.microsoft.com/office/drawing/2014/main" id="{962C1A9F-F4A6-479E-8B04-7CDB3871DC60}"/>
                </a:ext>
              </a:extLst>
            </p:cNvPr>
            <p:cNvCxnSpPr>
              <a:cxnSpLocks/>
              <a:stCxn id="101" idx="0"/>
              <a:endCxn id="103" idx="1"/>
            </p:cNvCxnSpPr>
            <p:nvPr/>
          </p:nvCxnSpPr>
          <p:spPr>
            <a:xfrm rot="16200000" flipV="1">
              <a:off x="1201679" y="4211148"/>
              <a:ext cx="805950" cy="700637"/>
            </a:xfrm>
            <a:prstGeom prst="bentConnector4">
              <a:avLst>
                <a:gd name="adj1" fmla="val 35089"/>
                <a:gd name="adj2" fmla="val 16910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그룹 195">
            <a:extLst>
              <a:ext uri="{FF2B5EF4-FFF2-40B4-BE49-F238E27FC236}">
                <a16:creationId xmlns:a16="http://schemas.microsoft.com/office/drawing/2014/main" id="{55042CE3-653C-45FA-AF62-822B32E1DAD1}"/>
              </a:ext>
            </a:extLst>
          </p:cNvPr>
          <p:cNvGrpSpPr/>
          <p:nvPr/>
        </p:nvGrpSpPr>
        <p:grpSpPr>
          <a:xfrm>
            <a:off x="1954972" y="3583434"/>
            <a:ext cx="1272175" cy="1381009"/>
            <a:chOff x="1954972" y="3583434"/>
            <a:chExt cx="1272175" cy="1381009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20BCCD1-44CF-42DF-AA2C-07D8A086D7B9}"/>
                </a:ext>
              </a:extLst>
            </p:cNvPr>
            <p:cNvSpPr txBox="1"/>
            <p:nvPr/>
          </p:nvSpPr>
          <p:spPr>
            <a:xfrm>
              <a:off x="2269889" y="3583434"/>
              <a:ext cx="957258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ko-KR" sz="1200" b="1" dirty="0">
                  <a:solidFill>
                    <a:srgbClr val="C00000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A</a:t>
              </a:r>
              <a:r>
                <a:rPr lang="en-US" altLang="ko-KR" sz="120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nalyze</a:t>
              </a:r>
              <a:endParaRPr lang="ko-KR" altLang="en-US" sz="12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cxnSp>
          <p:nvCxnSpPr>
            <p:cNvPr id="150" name="직선 화살표 연결선 149">
              <a:extLst>
                <a:ext uri="{FF2B5EF4-FFF2-40B4-BE49-F238E27FC236}">
                  <a16:creationId xmlns:a16="http://schemas.microsoft.com/office/drawing/2014/main" id="{C44BCE0D-A184-486A-BEE6-30E5D2623238}"/>
                </a:ext>
              </a:extLst>
            </p:cNvPr>
            <p:cNvCxnSpPr>
              <a:stCxn id="130" idx="3"/>
              <a:endCxn id="131" idx="1"/>
            </p:cNvCxnSpPr>
            <p:nvPr/>
          </p:nvCxnSpPr>
          <p:spPr>
            <a:xfrm>
              <a:off x="1964599" y="3721933"/>
              <a:ext cx="3052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그림 150">
              <a:extLst>
                <a:ext uri="{FF2B5EF4-FFF2-40B4-BE49-F238E27FC236}">
                  <a16:creationId xmlns:a16="http://schemas.microsoft.com/office/drawing/2014/main" id="{0FF7B65C-2047-41EC-87C1-2997559B8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230" y="3916714"/>
              <a:ext cx="632496" cy="454982"/>
            </a:xfrm>
            <a:prstGeom prst="rect">
              <a:avLst/>
            </a:prstGeom>
          </p:spPr>
        </p:pic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18A287A2-1115-41B4-B327-D6E312F28979}"/>
                </a:ext>
              </a:extLst>
            </p:cNvPr>
            <p:cNvSpPr txBox="1"/>
            <p:nvPr/>
          </p:nvSpPr>
          <p:spPr>
            <a:xfrm>
              <a:off x="2420159" y="4371696"/>
              <a:ext cx="556563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ko-KR" sz="75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F0502020204030204"/>
                  <a:ea typeface="맑은 고딕" panose="020B0503020000020004" pitchFamily="50" charset="-127"/>
                </a:rPr>
                <a:t>Analysis</a:t>
              </a:r>
              <a:endParaRPr lang="ko-KR" altLang="en-US" sz="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cxnSp>
          <p:nvCxnSpPr>
            <p:cNvPr id="153" name="꺾인 연결선 76">
              <a:extLst>
                <a:ext uri="{FF2B5EF4-FFF2-40B4-BE49-F238E27FC236}">
                  <a16:creationId xmlns:a16="http://schemas.microsoft.com/office/drawing/2014/main" id="{EBBCF07A-89CC-4C6F-B953-985F488B9957}"/>
                </a:ext>
              </a:extLst>
            </p:cNvPr>
            <p:cNvCxnSpPr>
              <a:cxnSpLocks/>
              <a:stCxn id="101" idx="0"/>
              <a:endCxn id="152" idx="2"/>
            </p:cNvCxnSpPr>
            <p:nvPr/>
          </p:nvCxnSpPr>
          <p:spPr>
            <a:xfrm rot="5400000" flipH="1" flipV="1">
              <a:off x="2134208" y="4400210"/>
              <a:ext cx="384997" cy="743469"/>
            </a:xfrm>
            <a:prstGeom prst="bentConnector3">
              <a:avLst>
                <a:gd name="adj1" fmla="val 739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그룹 196">
            <a:extLst>
              <a:ext uri="{FF2B5EF4-FFF2-40B4-BE49-F238E27FC236}">
                <a16:creationId xmlns:a16="http://schemas.microsoft.com/office/drawing/2014/main" id="{0F983E09-5D1A-4307-8DDF-F8179D492D58}"/>
              </a:ext>
            </a:extLst>
          </p:cNvPr>
          <p:cNvGrpSpPr/>
          <p:nvPr/>
        </p:nvGrpSpPr>
        <p:grpSpPr>
          <a:xfrm>
            <a:off x="3227147" y="3583570"/>
            <a:ext cx="1343439" cy="963296"/>
            <a:chOff x="3227147" y="3583570"/>
            <a:chExt cx="1343439" cy="963296"/>
          </a:xfrm>
        </p:grpSpPr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id="{29583141-CD37-492E-8243-CB5C40451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71" y="3848486"/>
              <a:ext cx="693852" cy="480704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8628D40-D9AD-49F0-9114-A70201540198}"/>
                </a:ext>
              </a:extLst>
            </p:cNvPr>
            <p:cNvSpPr txBox="1"/>
            <p:nvPr/>
          </p:nvSpPr>
          <p:spPr>
            <a:xfrm>
              <a:off x="3687797" y="4339117"/>
              <a:ext cx="65915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ko-KR" sz="75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F0502020204030204"/>
                  <a:ea typeface="맑은 고딕" panose="020B0503020000020004" pitchFamily="50" charset="-127"/>
                </a:rPr>
                <a:t>Customize</a:t>
              </a:r>
              <a:endParaRPr lang="ko-KR" altLang="en-US" sz="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FCFA5D6-D17C-4178-A35F-F486E2DACE11}"/>
                </a:ext>
              </a:extLst>
            </p:cNvPr>
            <p:cNvSpPr txBox="1"/>
            <p:nvPr/>
          </p:nvSpPr>
          <p:spPr>
            <a:xfrm>
              <a:off x="3570428" y="3583570"/>
              <a:ext cx="1000158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ko-KR" sz="1200" b="1" dirty="0">
                  <a:solidFill>
                    <a:srgbClr val="C00000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D</a:t>
              </a:r>
              <a:r>
                <a:rPr lang="en-US" altLang="ko-KR" sz="120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evelop</a:t>
              </a:r>
              <a:endParaRPr lang="ko-KR" altLang="en-US" sz="12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cxnSp>
          <p:nvCxnSpPr>
            <p:cNvPr id="154" name="직선 화살표 연결선 153">
              <a:extLst>
                <a:ext uri="{FF2B5EF4-FFF2-40B4-BE49-F238E27FC236}">
                  <a16:creationId xmlns:a16="http://schemas.microsoft.com/office/drawing/2014/main" id="{1D47F5A0-E313-4D56-B39A-06BFDCE2FA48}"/>
                </a:ext>
              </a:extLst>
            </p:cNvPr>
            <p:cNvCxnSpPr>
              <a:stCxn id="131" idx="3"/>
              <a:endCxn id="132" idx="1"/>
            </p:cNvCxnSpPr>
            <p:nvPr/>
          </p:nvCxnSpPr>
          <p:spPr>
            <a:xfrm>
              <a:off x="3227147" y="3721933"/>
              <a:ext cx="343282" cy="1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7" name="직선 화살표 연결선 156">
            <a:extLst>
              <a:ext uri="{FF2B5EF4-FFF2-40B4-BE49-F238E27FC236}">
                <a16:creationId xmlns:a16="http://schemas.microsoft.com/office/drawing/2014/main" id="{0B11B392-3AC0-43E4-A3C8-067B767F68D8}"/>
              </a:ext>
            </a:extLst>
          </p:cNvPr>
          <p:cNvCxnSpPr>
            <a:stCxn id="132" idx="3"/>
            <a:endCxn id="133" idx="1"/>
          </p:cNvCxnSpPr>
          <p:nvPr/>
        </p:nvCxnSpPr>
        <p:spPr>
          <a:xfrm>
            <a:off x="4570586" y="3722069"/>
            <a:ext cx="3799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그룹 197">
            <a:extLst>
              <a:ext uri="{FF2B5EF4-FFF2-40B4-BE49-F238E27FC236}">
                <a16:creationId xmlns:a16="http://schemas.microsoft.com/office/drawing/2014/main" id="{FBB8A8DD-66AA-4F60-B598-14372327D866}"/>
              </a:ext>
            </a:extLst>
          </p:cNvPr>
          <p:cNvGrpSpPr/>
          <p:nvPr/>
        </p:nvGrpSpPr>
        <p:grpSpPr>
          <a:xfrm>
            <a:off x="5828744" y="3583434"/>
            <a:ext cx="1245481" cy="1023159"/>
            <a:chOff x="5828744" y="3583434"/>
            <a:chExt cx="1245481" cy="1023159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144A153-19FD-4F1E-9B34-8329BFC7971D}"/>
                </a:ext>
              </a:extLst>
            </p:cNvPr>
            <p:cNvSpPr txBox="1"/>
            <p:nvPr/>
          </p:nvSpPr>
          <p:spPr>
            <a:xfrm>
              <a:off x="6135051" y="3583434"/>
              <a:ext cx="939174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ko-KR" sz="1200" b="1" dirty="0">
                  <a:solidFill>
                    <a:srgbClr val="C00000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E</a:t>
              </a:r>
              <a:r>
                <a:rPr lang="en-US" altLang="ko-KR" sz="120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xecute</a:t>
              </a:r>
              <a:endParaRPr lang="ko-KR" altLang="en-US" sz="12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pic>
          <p:nvPicPr>
            <p:cNvPr id="138" name="그림 137">
              <a:extLst>
                <a:ext uri="{FF2B5EF4-FFF2-40B4-BE49-F238E27FC236}">
                  <a16:creationId xmlns:a16="http://schemas.microsoft.com/office/drawing/2014/main" id="{BC4E3706-E7E4-49D6-9C04-C63CE1B1C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270561" y="3920756"/>
              <a:ext cx="605972" cy="461913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1F5ADA7-35A8-4688-A361-E8A560D7FA86}"/>
                </a:ext>
              </a:extLst>
            </p:cNvPr>
            <p:cNvSpPr txBox="1"/>
            <p:nvPr/>
          </p:nvSpPr>
          <p:spPr>
            <a:xfrm>
              <a:off x="6064413" y="4398844"/>
              <a:ext cx="99578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ko-KR" sz="75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F0502020204030204"/>
                  <a:ea typeface="맑은 고딕" panose="020B0503020000020004" pitchFamily="50" charset="-127"/>
                </a:rPr>
                <a:t>Apply</a:t>
              </a:r>
              <a:r>
                <a:rPr lang="ko-KR" altLang="en-US" sz="75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F0502020204030204"/>
                  <a:ea typeface="맑은 고딕" panose="020B0503020000020004" pitchFamily="50" charset="-127"/>
                </a:rPr>
                <a:t> </a:t>
              </a:r>
              <a:r>
                <a:rPr lang="en-US" altLang="ko-KR" sz="75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F0502020204030204"/>
                  <a:ea typeface="맑은 고딕" panose="020B0503020000020004" pitchFamily="50" charset="-127"/>
                </a:rPr>
                <a:t>Knowledge</a:t>
              </a:r>
              <a:endParaRPr lang="ko-KR" altLang="en-US" sz="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cxnSp>
          <p:nvCxnSpPr>
            <p:cNvPr id="160" name="직선 화살표 연결선 159">
              <a:extLst>
                <a:ext uri="{FF2B5EF4-FFF2-40B4-BE49-F238E27FC236}">
                  <a16:creationId xmlns:a16="http://schemas.microsoft.com/office/drawing/2014/main" id="{0F9FDCA8-DB5E-4AA0-9264-812C2BA911F7}"/>
                </a:ext>
              </a:extLst>
            </p:cNvPr>
            <p:cNvCxnSpPr>
              <a:stCxn id="133" idx="3"/>
              <a:endCxn id="134" idx="1"/>
            </p:cNvCxnSpPr>
            <p:nvPr/>
          </p:nvCxnSpPr>
          <p:spPr>
            <a:xfrm flipV="1">
              <a:off x="5828744" y="3721933"/>
              <a:ext cx="306308" cy="1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그룹 198">
            <a:extLst>
              <a:ext uri="{FF2B5EF4-FFF2-40B4-BE49-F238E27FC236}">
                <a16:creationId xmlns:a16="http://schemas.microsoft.com/office/drawing/2014/main" id="{8DDBC2B6-4242-4BA0-A17A-C94A280F8569}"/>
              </a:ext>
            </a:extLst>
          </p:cNvPr>
          <p:cNvGrpSpPr/>
          <p:nvPr/>
        </p:nvGrpSpPr>
        <p:grpSpPr>
          <a:xfrm>
            <a:off x="7074226" y="3583434"/>
            <a:ext cx="1123198" cy="1028506"/>
            <a:chOff x="7074226" y="3583434"/>
            <a:chExt cx="1123198" cy="1028506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14F7558-EFA3-4E7D-946D-417F9C0B90E6}"/>
                </a:ext>
              </a:extLst>
            </p:cNvPr>
            <p:cNvSpPr txBox="1"/>
            <p:nvPr/>
          </p:nvSpPr>
          <p:spPr>
            <a:xfrm>
              <a:off x="7370548" y="3583434"/>
              <a:ext cx="826876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ko-KR" sz="1200" b="1" dirty="0">
                  <a:solidFill>
                    <a:srgbClr val="C00000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R</a:t>
              </a:r>
              <a:r>
                <a:rPr lang="en-US" altLang="ko-KR" sz="120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evise</a:t>
              </a:r>
              <a:endParaRPr lang="ko-KR" altLang="en-US" sz="12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pic>
          <p:nvPicPr>
            <p:cNvPr id="140" name="그림 139">
              <a:extLst>
                <a:ext uri="{FF2B5EF4-FFF2-40B4-BE49-F238E27FC236}">
                  <a16:creationId xmlns:a16="http://schemas.microsoft.com/office/drawing/2014/main" id="{55A7C0B7-D250-42DD-ACB6-C46565326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928" y="3916715"/>
              <a:ext cx="632496" cy="482131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7EFA910-D926-492B-B2B4-E9C3A57B8BF9}"/>
                </a:ext>
              </a:extLst>
            </p:cNvPr>
            <p:cNvSpPr txBox="1"/>
            <p:nvPr/>
          </p:nvSpPr>
          <p:spPr>
            <a:xfrm>
              <a:off x="7346414" y="4404191"/>
              <a:ext cx="84830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ko-KR" sz="75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F0502020204030204"/>
                  <a:ea typeface="맑은 고딕" panose="020B0503020000020004" pitchFamily="50" charset="-127"/>
                </a:rPr>
                <a:t>Improvements</a:t>
              </a:r>
              <a:endParaRPr lang="ko-KR" altLang="en-US" sz="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cxnSp>
          <p:nvCxnSpPr>
            <p:cNvPr id="163" name="직선 화살표 연결선 162">
              <a:extLst>
                <a:ext uri="{FF2B5EF4-FFF2-40B4-BE49-F238E27FC236}">
                  <a16:creationId xmlns:a16="http://schemas.microsoft.com/office/drawing/2014/main" id="{8B253176-2E04-4EE6-8D44-0FC392117A9F}"/>
                </a:ext>
              </a:extLst>
            </p:cNvPr>
            <p:cNvCxnSpPr>
              <a:stCxn id="134" idx="3"/>
              <a:endCxn id="135" idx="1"/>
            </p:cNvCxnSpPr>
            <p:nvPr/>
          </p:nvCxnSpPr>
          <p:spPr>
            <a:xfrm>
              <a:off x="7074226" y="3721933"/>
              <a:ext cx="2963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E691A1B3-667E-46E5-960B-FD4DBF37A131}"/>
              </a:ext>
            </a:extLst>
          </p:cNvPr>
          <p:cNvGrpSpPr/>
          <p:nvPr/>
        </p:nvGrpSpPr>
        <p:grpSpPr>
          <a:xfrm>
            <a:off x="1545893" y="3578669"/>
            <a:ext cx="6214324" cy="9526"/>
            <a:chOff x="1545893" y="3578669"/>
            <a:chExt cx="6214324" cy="9526"/>
          </a:xfrm>
        </p:grpSpPr>
        <p:cxnSp>
          <p:nvCxnSpPr>
            <p:cNvPr id="159" name="꺾인 연결선 94">
              <a:extLst>
                <a:ext uri="{FF2B5EF4-FFF2-40B4-BE49-F238E27FC236}">
                  <a16:creationId xmlns:a16="http://schemas.microsoft.com/office/drawing/2014/main" id="{EB8CF6D6-3C72-4259-9407-340A3AC460E1}"/>
                </a:ext>
              </a:extLst>
            </p:cNvPr>
            <p:cNvCxnSpPr>
              <a:stCxn id="133" idx="0"/>
              <a:endCxn id="130" idx="0"/>
            </p:cNvCxnSpPr>
            <p:nvPr/>
          </p:nvCxnSpPr>
          <p:spPr>
            <a:xfrm rot="16200000" flipV="1">
              <a:off x="3451380" y="1677946"/>
              <a:ext cx="137" cy="3811111"/>
            </a:xfrm>
            <a:prstGeom prst="bentConnector3">
              <a:avLst>
                <a:gd name="adj1" fmla="val 12570439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꺾인 연결선 100">
              <a:extLst>
                <a:ext uri="{FF2B5EF4-FFF2-40B4-BE49-F238E27FC236}">
                  <a16:creationId xmlns:a16="http://schemas.microsoft.com/office/drawing/2014/main" id="{E678768A-126D-4211-BA3A-BD6C6B580A0A}"/>
                </a:ext>
              </a:extLst>
            </p:cNvPr>
            <p:cNvCxnSpPr>
              <a:stCxn id="134" idx="0"/>
              <a:endCxn id="130" idx="0"/>
            </p:cNvCxnSpPr>
            <p:nvPr/>
          </p:nvCxnSpPr>
          <p:spPr>
            <a:xfrm rot="16200000" flipV="1">
              <a:off x="4061205" y="1069606"/>
              <a:ext cx="9525" cy="5027654"/>
            </a:xfrm>
            <a:prstGeom prst="bent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꺾인 연결선 108">
              <a:extLst>
                <a:ext uri="{FF2B5EF4-FFF2-40B4-BE49-F238E27FC236}">
                  <a16:creationId xmlns:a16="http://schemas.microsoft.com/office/drawing/2014/main" id="{26CDE492-4B0A-460E-BCD4-BC06EDBDFBF0}"/>
                </a:ext>
              </a:extLst>
            </p:cNvPr>
            <p:cNvCxnSpPr>
              <a:stCxn id="135" idx="0"/>
              <a:endCxn id="130" idx="0"/>
            </p:cNvCxnSpPr>
            <p:nvPr/>
          </p:nvCxnSpPr>
          <p:spPr>
            <a:xfrm rot="16200000" flipV="1">
              <a:off x="4651416" y="479394"/>
              <a:ext cx="9525" cy="6208076"/>
            </a:xfrm>
            <a:prstGeom prst="bent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그룹 201">
            <a:extLst>
              <a:ext uri="{FF2B5EF4-FFF2-40B4-BE49-F238E27FC236}">
                <a16:creationId xmlns:a16="http://schemas.microsoft.com/office/drawing/2014/main" id="{667A21FA-1489-4992-A1D8-B2B8D0250AD3}"/>
              </a:ext>
            </a:extLst>
          </p:cNvPr>
          <p:cNvGrpSpPr/>
          <p:nvPr/>
        </p:nvGrpSpPr>
        <p:grpSpPr>
          <a:xfrm>
            <a:off x="2920622" y="4585011"/>
            <a:ext cx="4792394" cy="985666"/>
            <a:chOff x="2911164" y="4546866"/>
            <a:chExt cx="4792394" cy="985666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289E655-0AFD-4650-AE8C-A9C440811511}"/>
                </a:ext>
              </a:extLst>
            </p:cNvPr>
            <p:cNvSpPr txBox="1"/>
            <p:nvPr/>
          </p:nvSpPr>
          <p:spPr>
            <a:xfrm>
              <a:off x="6216319" y="5219153"/>
              <a:ext cx="907621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ko-KR" sz="75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F0502020204030204"/>
                  <a:ea typeface="맑은 고딕" panose="020B0503020000020004" pitchFamily="50" charset="-127"/>
                </a:rPr>
                <a:t>Evaluation</a:t>
              </a:r>
              <a:r>
                <a:rPr lang="ko-KR" altLang="en-US" sz="75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F0502020204030204"/>
                  <a:ea typeface="맑은 고딕" panose="020B0503020000020004" pitchFamily="50" charset="-127"/>
                </a:rPr>
                <a:t> </a:t>
              </a:r>
              <a:r>
                <a:rPr lang="en-US" altLang="ko-KR" sz="75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F0502020204030204"/>
                  <a:ea typeface="맑은 고딕" panose="020B0503020000020004" pitchFamily="50" charset="-127"/>
                </a:rPr>
                <a:t>Data</a:t>
              </a:r>
              <a:endParaRPr lang="ko-KR" altLang="en-US" sz="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grpSp>
          <p:nvGrpSpPr>
            <p:cNvPr id="201" name="그룹 200">
              <a:extLst>
                <a:ext uri="{FF2B5EF4-FFF2-40B4-BE49-F238E27FC236}">
                  <a16:creationId xmlns:a16="http://schemas.microsoft.com/office/drawing/2014/main" id="{EA84C535-401B-49B8-A43C-B853CE319DEB}"/>
                </a:ext>
              </a:extLst>
            </p:cNvPr>
            <p:cNvGrpSpPr/>
            <p:nvPr/>
          </p:nvGrpSpPr>
          <p:grpSpPr>
            <a:xfrm>
              <a:off x="2911164" y="4546866"/>
              <a:ext cx="4792394" cy="985666"/>
              <a:chOff x="2911164" y="4546866"/>
              <a:chExt cx="4792394" cy="985666"/>
            </a:xfrm>
          </p:grpSpPr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2290B712-101D-4987-8084-9296866C5DC4}"/>
                  </a:ext>
                </a:extLst>
              </p:cNvPr>
              <p:cNvSpPr txBox="1"/>
              <p:nvPr/>
            </p:nvSpPr>
            <p:spPr>
              <a:xfrm>
                <a:off x="5001450" y="5247176"/>
                <a:ext cx="907621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altLang="ko-KR" sz="75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F0502020204030204"/>
                    <a:ea typeface="맑은 고딕" panose="020B0503020000020004" pitchFamily="50" charset="-127"/>
                  </a:rPr>
                  <a:t>Evaluation</a:t>
                </a:r>
                <a:r>
                  <a:rPr lang="ko-KR" altLang="en-US" sz="75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F0502020204030204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75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F0502020204030204"/>
                    <a:ea typeface="맑은 고딕" panose="020B0503020000020004" pitchFamily="50" charset="-127"/>
                  </a:rPr>
                  <a:t>Data</a:t>
                </a:r>
                <a:endParaRPr lang="ko-KR" altLang="en-US" sz="75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00" name="그룹 199">
                <a:extLst>
                  <a:ext uri="{FF2B5EF4-FFF2-40B4-BE49-F238E27FC236}">
                    <a16:creationId xmlns:a16="http://schemas.microsoft.com/office/drawing/2014/main" id="{BB3D4924-1715-43CB-A417-FE69B60859CB}"/>
                  </a:ext>
                </a:extLst>
              </p:cNvPr>
              <p:cNvGrpSpPr/>
              <p:nvPr/>
            </p:nvGrpSpPr>
            <p:grpSpPr>
              <a:xfrm>
                <a:off x="2911164" y="4546866"/>
                <a:ext cx="4792394" cy="985666"/>
                <a:chOff x="2911164" y="4546866"/>
                <a:chExt cx="4792394" cy="985666"/>
              </a:xfrm>
            </p:grpSpPr>
            <p:pic>
              <p:nvPicPr>
                <p:cNvPr id="136" name="그림 135">
                  <a:extLst>
                    <a:ext uri="{FF2B5EF4-FFF2-40B4-BE49-F238E27FC236}">
                      <a16:creationId xmlns:a16="http://schemas.microsoft.com/office/drawing/2014/main" id="{A3239F02-38DE-45D5-AC70-5A7B7F5836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04130" y="4802415"/>
                  <a:ext cx="533988" cy="407042"/>
                </a:xfrm>
                <a:prstGeom prst="rect">
                  <a:avLst/>
                </a:prstGeom>
              </p:spPr>
            </p:pic>
            <p:pic>
              <p:nvPicPr>
                <p:cNvPr id="147" name="그림 146">
                  <a:extLst>
                    <a:ext uri="{FF2B5EF4-FFF2-40B4-BE49-F238E27FC236}">
                      <a16:creationId xmlns:a16="http://schemas.microsoft.com/office/drawing/2014/main" id="{2206679E-FEB4-4337-9761-A2AB83B1DC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03269" y="4798588"/>
                  <a:ext cx="578328" cy="438153"/>
                </a:xfrm>
                <a:prstGeom prst="rect">
                  <a:avLst/>
                </a:prstGeom>
              </p:spPr>
            </p:pic>
            <p:cxnSp>
              <p:nvCxnSpPr>
                <p:cNvPr id="156" name="꺾인 연결선 82">
                  <a:extLst>
                    <a:ext uri="{FF2B5EF4-FFF2-40B4-BE49-F238E27FC236}">
                      <a16:creationId xmlns:a16="http://schemas.microsoft.com/office/drawing/2014/main" id="{C97A1696-6DA0-436F-88B8-231452940620}"/>
                    </a:ext>
                  </a:extLst>
                </p:cNvPr>
                <p:cNvCxnSpPr>
                  <a:cxnSpLocks/>
                  <a:stCxn id="101" idx="3"/>
                  <a:endCxn id="109" idx="2"/>
                </p:cNvCxnSpPr>
                <p:nvPr/>
              </p:nvCxnSpPr>
              <p:spPr>
                <a:xfrm flipV="1">
                  <a:off x="2911164" y="4546866"/>
                  <a:ext cx="1106211" cy="985665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직선 화살표 연결선 157">
                  <a:extLst>
                    <a:ext uri="{FF2B5EF4-FFF2-40B4-BE49-F238E27FC236}">
                      <a16:creationId xmlns:a16="http://schemas.microsoft.com/office/drawing/2014/main" id="{1F0DB0A9-A30A-46CD-ACB8-095D9DF1A9E3}"/>
                    </a:ext>
                  </a:extLst>
                </p:cNvPr>
                <p:cNvCxnSpPr>
                  <a:cxnSpLocks/>
                  <a:stCxn id="147" idx="0"/>
                  <a:endCxn id="146" idx="2"/>
                </p:cNvCxnSpPr>
                <p:nvPr/>
              </p:nvCxnSpPr>
              <p:spPr>
                <a:xfrm flipH="1" flipV="1">
                  <a:off x="5387142" y="4565330"/>
                  <a:ext cx="5291" cy="23325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직선 화살표 연결선 160">
                  <a:extLst>
                    <a:ext uri="{FF2B5EF4-FFF2-40B4-BE49-F238E27FC236}">
                      <a16:creationId xmlns:a16="http://schemas.microsoft.com/office/drawing/2014/main" id="{CBFE1D60-A259-4CEF-86BF-301FDF2378FA}"/>
                    </a:ext>
                  </a:extLst>
                </p:cNvPr>
                <p:cNvCxnSpPr>
                  <a:stCxn id="136" idx="0"/>
                  <a:endCxn id="139" idx="2"/>
                </p:cNvCxnSpPr>
                <p:nvPr/>
              </p:nvCxnSpPr>
              <p:spPr>
                <a:xfrm flipH="1" flipV="1">
                  <a:off x="6562306" y="4606593"/>
                  <a:ext cx="8818" cy="19582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꺾인 연결선 104">
                  <a:extLst>
                    <a:ext uri="{FF2B5EF4-FFF2-40B4-BE49-F238E27FC236}">
                      <a16:creationId xmlns:a16="http://schemas.microsoft.com/office/drawing/2014/main" id="{2E807D85-004A-48E5-A292-5F9A3E3D041F}"/>
                    </a:ext>
                  </a:extLst>
                </p:cNvPr>
                <p:cNvCxnSpPr>
                  <a:cxnSpLocks/>
                  <a:stCxn id="137" idx="2"/>
                  <a:endCxn id="101" idx="3"/>
                </p:cNvCxnSpPr>
                <p:nvPr/>
              </p:nvCxnSpPr>
              <p:spPr>
                <a:xfrm rot="5400000">
                  <a:off x="4737833" y="3600233"/>
                  <a:ext cx="105629" cy="3758966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꺾인 연결선 106">
                  <a:extLst>
                    <a:ext uri="{FF2B5EF4-FFF2-40B4-BE49-F238E27FC236}">
                      <a16:creationId xmlns:a16="http://schemas.microsoft.com/office/drawing/2014/main" id="{1D3F54D3-4C50-44B7-86BB-6F2601388B00}"/>
                    </a:ext>
                  </a:extLst>
                </p:cNvPr>
                <p:cNvCxnSpPr>
                  <a:cxnSpLocks/>
                  <a:stCxn id="148" idx="2"/>
                  <a:endCxn id="101" idx="3"/>
                </p:cNvCxnSpPr>
                <p:nvPr/>
              </p:nvCxnSpPr>
              <p:spPr>
                <a:xfrm rot="5400000">
                  <a:off x="4144410" y="4221680"/>
                  <a:ext cx="77606" cy="2544097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꺾인 연결선 110">
                  <a:extLst>
                    <a:ext uri="{FF2B5EF4-FFF2-40B4-BE49-F238E27FC236}">
                      <a16:creationId xmlns:a16="http://schemas.microsoft.com/office/drawing/2014/main" id="{A3E979CD-6D5F-4681-8761-7B79FD9F81EC}"/>
                    </a:ext>
                  </a:extLst>
                </p:cNvPr>
                <p:cNvCxnSpPr>
                  <a:cxnSpLocks/>
                  <a:stCxn id="101" idx="3"/>
                </p:cNvCxnSpPr>
                <p:nvPr/>
              </p:nvCxnSpPr>
              <p:spPr>
                <a:xfrm flipV="1">
                  <a:off x="2911164" y="4740604"/>
                  <a:ext cx="4792394" cy="791927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3BDB2EB0-E239-4E5C-9243-74816E4E9628}"/>
              </a:ext>
            </a:extLst>
          </p:cNvPr>
          <p:cNvSpPr/>
          <p:nvPr/>
        </p:nvSpPr>
        <p:spPr>
          <a:xfrm>
            <a:off x="705373" y="3174822"/>
            <a:ext cx="7661519" cy="310535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205" name="그룹 204">
            <a:extLst>
              <a:ext uri="{FF2B5EF4-FFF2-40B4-BE49-F238E27FC236}">
                <a16:creationId xmlns:a16="http://schemas.microsoft.com/office/drawing/2014/main" id="{0063A991-E7F6-4A94-8DD5-0F882B9410CA}"/>
              </a:ext>
            </a:extLst>
          </p:cNvPr>
          <p:cNvGrpSpPr/>
          <p:nvPr/>
        </p:nvGrpSpPr>
        <p:grpSpPr>
          <a:xfrm>
            <a:off x="8366892" y="4727497"/>
            <a:ext cx="1786145" cy="1690591"/>
            <a:chOff x="8366892" y="4727497"/>
            <a:chExt cx="1786145" cy="1690591"/>
          </a:xfrm>
        </p:grpSpPr>
        <p:grpSp>
          <p:nvGrpSpPr>
            <p:cNvPr id="203" name="그룹 202">
              <a:extLst>
                <a:ext uri="{FF2B5EF4-FFF2-40B4-BE49-F238E27FC236}">
                  <a16:creationId xmlns:a16="http://schemas.microsoft.com/office/drawing/2014/main" id="{9875EF4D-227B-4C2B-B6F2-9BE471336D11}"/>
                </a:ext>
              </a:extLst>
            </p:cNvPr>
            <p:cNvGrpSpPr/>
            <p:nvPr/>
          </p:nvGrpSpPr>
          <p:grpSpPr>
            <a:xfrm>
              <a:off x="9117359" y="5407449"/>
              <a:ext cx="1035678" cy="1010639"/>
              <a:chOff x="9117359" y="5407449"/>
              <a:chExt cx="1035678" cy="1010639"/>
            </a:xfrm>
          </p:grpSpPr>
          <p:pic>
            <p:nvPicPr>
              <p:cNvPr id="170" name="그림 169">
                <a:extLst>
                  <a:ext uri="{FF2B5EF4-FFF2-40B4-BE49-F238E27FC236}">
                    <a16:creationId xmlns:a16="http://schemas.microsoft.com/office/drawing/2014/main" id="{E45F0C19-2B50-4EE6-9314-ADFB1B256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7359" y="5698582"/>
                <a:ext cx="1035678" cy="719506"/>
              </a:xfrm>
              <a:prstGeom prst="rect">
                <a:avLst/>
              </a:prstGeom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48593AFD-1041-4A26-BDBF-5CBD0F6A76DE}"/>
                  </a:ext>
                </a:extLst>
              </p:cNvPr>
              <p:cNvSpPr txBox="1"/>
              <p:nvPr/>
            </p:nvSpPr>
            <p:spPr>
              <a:xfrm>
                <a:off x="9211232" y="5407449"/>
                <a:ext cx="86639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altLang="ko-KR" sz="15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F0502020204030204"/>
                    <a:ea typeface="맑은 고딕" panose="020B0503020000020004" pitchFamily="50" charset="-127"/>
                  </a:rPr>
                  <a:t>Learner</a:t>
                </a:r>
                <a:endParaRPr lang="ko-KR" altLang="en-US" sz="15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</p:grpSp>
        <p:cxnSp>
          <p:nvCxnSpPr>
            <p:cNvPr id="174" name="꺾인 연결선 2">
              <a:extLst>
                <a:ext uri="{FF2B5EF4-FFF2-40B4-BE49-F238E27FC236}">
                  <a16:creationId xmlns:a16="http://schemas.microsoft.com/office/drawing/2014/main" id="{FF518D76-5129-4C95-A51A-EC31108BD5A8}"/>
                </a:ext>
              </a:extLst>
            </p:cNvPr>
            <p:cNvCxnSpPr>
              <a:stCxn id="169" idx="3"/>
              <a:endCxn id="171" idx="0"/>
            </p:cNvCxnSpPr>
            <p:nvPr/>
          </p:nvCxnSpPr>
          <p:spPr>
            <a:xfrm>
              <a:off x="8366892" y="4727497"/>
              <a:ext cx="1277536" cy="679952"/>
            </a:xfrm>
            <a:prstGeom prst="bentConnector2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그룹 205">
            <a:extLst>
              <a:ext uri="{FF2B5EF4-FFF2-40B4-BE49-F238E27FC236}">
                <a16:creationId xmlns:a16="http://schemas.microsoft.com/office/drawing/2014/main" id="{C8E392CF-4E91-4AFB-ACE5-AE12B6B83FFC}"/>
              </a:ext>
            </a:extLst>
          </p:cNvPr>
          <p:cNvGrpSpPr/>
          <p:nvPr/>
        </p:nvGrpSpPr>
        <p:grpSpPr>
          <a:xfrm>
            <a:off x="10153039" y="3589265"/>
            <a:ext cx="1293276" cy="2469070"/>
            <a:chOff x="10153039" y="3589265"/>
            <a:chExt cx="1293276" cy="2469070"/>
          </a:xfrm>
        </p:grpSpPr>
        <p:grpSp>
          <p:nvGrpSpPr>
            <p:cNvPr id="204" name="그룹 203">
              <a:extLst>
                <a:ext uri="{FF2B5EF4-FFF2-40B4-BE49-F238E27FC236}">
                  <a16:creationId xmlns:a16="http://schemas.microsoft.com/office/drawing/2014/main" id="{F4AFDD8A-3CCE-40A8-9E58-AF2053D3C22C}"/>
                </a:ext>
              </a:extLst>
            </p:cNvPr>
            <p:cNvGrpSpPr/>
            <p:nvPr/>
          </p:nvGrpSpPr>
          <p:grpSpPr>
            <a:xfrm>
              <a:off x="10186343" y="3589265"/>
              <a:ext cx="1259972" cy="915684"/>
              <a:chOff x="10186343" y="3589265"/>
              <a:chExt cx="1259972" cy="915684"/>
            </a:xfrm>
          </p:grpSpPr>
          <p:pic>
            <p:nvPicPr>
              <p:cNvPr id="172" name="그림 171">
                <a:extLst>
                  <a:ext uri="{FF2B5EF4-FFF2-40B4-BE49-F238E27FC236}">
                    <a16:creationId xmlns:a16="http://schemas.microsoft.com/office/drawing/2014/main" id="{2AF9C31C-6FF8-43BE-9078-64D4B0BDC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6343" y="3848485"/>
                <a:ext cx="1259972" cy="656464"/>
              </a:xfrm>
              <a:prstGeom prst="rect">
                <a:avLst/>
              </a:prstGeom>
            </p:spPr>
          </p:pic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0693AB59-55A2-4B25-AF52-7A4CB89B4372}"/>
                  </a:ext>
                </a:extLst>
              </p:cNvPr>
              <p:cNvSpPr txBox="1"/>
              <p:nvPr/>
            </p:nvSpPr>
            <p:spPr>
              <a:xfrm>
                <a:off x="10452831" y="3589265"/>
                <a:ext cx="73930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altLang="ko-KR" sz="15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F0502020204030204"/>
                    <a:ea typeface="맑은 고딕" panose="020B0503020000020004" pitchFamily="50" charset="-127"/>
                  </a:rPr>
                  <a:t>Public</a:t>
                </a:r>
                <a:endParaRPr lang="ko-KR" altLang="en-US" sz="1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</p:grpSp>
        <p:cxnSp>
          <p:nvCxnSpPr>
            <p:cNvPr id="175" name="꺾인 연결선 8">
              <a:extLst>
                <a:ext uri="{FF2B5EF4-FFF2-40B4-BE49-F238E27FC236}">
                  <a16:creationId xmlns:a16="http://schemas.microsoft.com/office/drawing/2014/main" id="{25200286-03BC-497F-8799-EBE55F0BE4C1}"/>
                </a:ext>
              </a:extLst>
            </p:cNvPr>
            <p:cNvCxnSpPr>
              <a:stCxn id="172" idx="2"/>
              <a:endCxn id="170" idx="3"/>
            </p:cNvCxnSpPr>
            <p:nvPr/>
          </p:nvCxnSpPr>
          <p:spPr>
            <a:xfrm rot="5400000">
              <a:off x="9707992" y="4949996"/>
              <a:ext cx="1553386" cy="663292"/>
            </a:xfrm>
            <a:prstGeom prst="bentConnector2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36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8" grpId="0" animBg="1"/>
      <p:bldP spid="133" grpId="0" animBg="1"/>
      <p:bldP spid="146" grpId="0"/>
      <p:bldP spid="1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B40681-C70E-4E78-AFD8-9E2C094E93A0}"/>
              </a:ext>
            </a:extLst>
          </p:cNvPr>
          <p:cNvSpPr txBox="1"/>
          <p:nvPr/>
        </p:nvSpPr>
        <p:spPr>
          <a:xfrm>
            <a:off x="159280" y="5834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CASE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FEBD4750-F21F-4DA3-8235-7DF83016B1FA}"/>
              </a:ext>
            </a:extLst>
          </p:cNvPr>
          <p:cNvCxnSpPr/>
          <p:nvPr/>
        </p:nvCxnSpPr>
        <p:spPr>
          <a:xfrm flipV="1">
            <a:off x="253215" y="678678"/>
            <a:ext cx="11816865" cy="1011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2F64B2D8-D9F2-4ACD-B251-B0CE18214484}"/>
              </a:ext>
            </a:extLst>
          </p:cNvPr>
          <p:cNvCxnSpPr/>
          <p:nvPr/>
        </p:nvCxnSpPr>
        <p:spPr>
          <a:xfrm>
            <a:off x="1637230" y="102934"/>
            <a:ext cx="0" cy="5849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06">
            <a:extLst>
              <a:ext uri="{FF2B5EF4-FFF2-40B4-BE49-F238E27FC236}">
                <a16:creationId xmlns:a16="http://schemas.microsoft.com/office/drawing/2014/main" id="{25D0A3D8-8523-41FD-8AEA-9357E1CE0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59" y="894587"/>
            <a:ext cx="596958" cy="30008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1500" b="1" spc="-100" dirty="0">
                <a:ln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Process</a:t>
            </a:r>
          </a:p>
        </p:txBody>
      </p:sp>
      <p:sp>
        <p:nvSpPr>
          <p:cNvPr id="11" name="Text Box 206">
            <a:extLst>
              <a:ext uri="{FF2B5EF4-FFF2-40B4-BE49-F238E27FC236}">
                <a16:creationId xmlns:a16="http://schemas.microsoft.com/office/drawing/2014/main" id="{F3463B98-F1BA-48B8-AA1F-E291024E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750" y="911877"/>
            <a:ext cx="772647" cy="26699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1500" b="1" spc="-100" dirty="0">
                <a:ln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Details</a:t>
            </a:r>
          </a:p>
        </p:txBody>
      </p:sp>
      <p:sp>
        <p:nvSpPr>
          <p:cNvPr id="13" name="Text Box 206">
            <a:extLst>
              <a:ext uri="{FF2B5EF4-FFF2-40B4-BE49-F238E27FC236}">
                <a16:creationId xmlns:a16="http://schemas.microsoft.com/office/drawing/2014/main" id="{92DE8153-C4B0-4F18-A4C7-C402CB42A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294" y="1435791"/>
            <a:ext cx="5567363" cy="73866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en-US" altLang="ko-KR" sz="1200" b="1" spc="-100" dirty="0">
                <a:ln>
                  <a:prstDash val="solid"/>
                </a:ln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• Learning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Purpose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Feasibility Analysis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(Survey)</a:t>
            </a:r>
          </a:p>
          <a:p>
            <a:pPr>
              <a:defRPr/>
            </a:pPr>
            <a:r>
              <a:rPr lang="en-US" altLang="ko-KR" sz="1200" b="1" spc="-100" dirty="0">
                <a:ln>
                  <a:prstDash val="solid"/>
                </a:ln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• </a:t>
            </a:r>
            <a:r>
              <a:rPr lang="en-US" altLang="ko-KR" sz="1200" b="1" i="0" dirty="0">
                <a:solidFill>
                  <a:srgbClr val="FF0000"/>
                </a:solidFill>
                <a:effectLst/>
                <a:latin typeface="다음_Regular" panose="02000603060000000000" pitchFamily="2" charset="-127"/>
                <a:ea typeface="다음_Regular" panose="02000603060000000000" pitchFamily="2" charset="-127"/>
              </a:rPr>
              <a:t>2019 Daegu Metropolitan City Design Week Participation (VOC Survey)</a:t>
            </a:r>
            <a:endParaRPr lang="en-US" altLang="ko-KR" sz="1200" b="1" spc="-100" dirty="0">
              <a:ln>
                <a:prstDash val="solid"/>
              </a:ln>
              <a:solidFill>
                <a:srgbClr val="FF0000"/>
              </a:solidFill>
              <a:latin typeface="다음_Regular" panose="02000603060000000000" pitchFamily="2" charset="-127"/>
              <a:ea typeface="다음_Regular" panose="02000603060000000000" pitchFamily="2" charset="-127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200" b="1" spc="-100" dirty="0">
                <a:ln>
                  <a:prstDash val="solid"/>
                </a:ln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360 Stakeholder Survey</a:t>
            </a:r>
            <a:r>
              <a:rPr lang="ko-KR" altLang="en-US" sz="1200" b="1" spc="-100" dirty="0">
                <a:ln>
                  <a:prstDash val="solid"/>
                </a:ln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(SME/VOC/VOB Survey: n=106)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ko-KR" altLang="en-US" sz="1200" b="1" spc="-100" dirty="0">
                <a:ln>
                  <a:prstDash val="solid"/>
                </a:ln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 </a:t>
            </a:r>
            <a:r>
              <a:rPr lang="en-US" altLang="ko-KR" sz="1200" b="1" spc="-100" dirty="0">
                <a:ln>
                  <a:prstDash val="solid"/>
                </a:ln>
                <a:solidFill>
                  <a:srgbClr val="FF0000"/>
                </a:solidFill>
                <a:latin typeface="다음_Regular" panose="02000603060000000000" pitchFamily="2" charset="-127"/>
                <a:ea typeface="다음_Regular" panose="02000603060000000000" pitchFamily="2" charset="-127"/>
                <a:cs typeface="Arial" pitchFamily="34" charset="0"/>
              </a:rPr>
              <a:t>Task analysis, demand analysis by position/area</a:t>
            </a:r>
          </a:p>
        </p:txBody>
      </p:sp>
      <p:grpSp>
        <p:nvGrpSpPr>
          <p:cNvPr id="26" name="그룹 63">
            <a:extLst>
              <a:ext uri="{FF2B5EF4-FFF2-40B4-BE49-F238E27FC236}">
                <a16:creationId xmlns:a16="http://schemas.microsoft.com/office/drawing/2014/main" id="{B03E8721-11BA-4301-B687-596D711461F3}"/>
              </a:ext>
            </a:extLst>
          </p:cNvPr>
          <p:cNvGrpSpPr/>
          <p:nvPr/>
        </p:nvGrpSpPr>
        <p:grpSpPr>
          <a:xfrm>
            <a:off x="253215" y="1435791"/>
            <a:ext cx="1147993" cy="929331"/>
            <a:chOff x="500063" y="1928802"/>
            <a:chExt cx="1428734" cy="868373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89308E21-CAB7-415B-B9EE-3EA12B97D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3" y="1928802"/>
              <a:ext cx="1428731" cy="868373"/>
            </a:xfrm>
            <a:custGeom>
              <a:avLst/>
              <a:gdLst/>
              <a:ahLst/>
              <a:cxnLst>
                <a:cxn ang="0">
                  <a:pos x="1236" y="0"/>
                </a:cxn>
                <a:cxn ang="0">
                  <a:pos x="0" y="0"/>
                </a:cxn>
                <a:cxn ang="0">
                  <a:pos x="0" y="732"/>
                </a:cxn>
                <a:cxn ang="0">
                  <a:pos x="618" y="984"/>
                </a:cxn>
                <a:cxn ang="0">
                  <a:pos x="1236" y="732"/>
                </a:cxn>
                <a:cxn ang="0">
                  <a:pos x="1230" y="732"/>
                </a:cxn>
                <a:cxn ang="0">
                  <a:pos x="1236" y="730"/>
                </a:cxn>
                <a:cxn ang="0">
                  <a:pos x="1236" y="0"/>
                </a:cxn>
              </a:cxnLst>
              <a:rect l="0" t="0" r="r" b="b"/>
              <a:pathLst>
                <a:path w="1236" h="984">
                  <a:moveTo>
                    <a:pt x="1236" y="0"/>
                  </a:moveTo>
                  <a:lnTo>
                    <a:pt x="0" y="0"/>
                  </a:lnTo>
                  <a:lnTo>
                    <a:pt x="0" y="732"/>
                  </a:lnTo>
                  <a:lnTo>
                    <a:pt x="618" y="984"/>
                  </a:lnTo>
                  <a:lnTo>
                    <a:pt x="1236" y="732"/>
                  </a:lnTo>
                  <a:lnTo>
                    <a:pt x="1230" y="732"/>
                  </a:lnTo>
                  <a:lnTo>
                    <a:pt x="1236" y="730"/>
                  </a:lnTo>
                  <a:lnTo>
                    <a:pt x="1236" y="0"/>
                  </a:lnTo>
                  <a:close/>
                </a:path>
              </a:pathLst>
            </a:custGeom>
            <a:gradFill rotWithShape="1">
              <a:gsLst>
                <a:gs pos="0">
                  <a:srgbClr val="4E7143"/>
                </a:gs>
                <a:gs pos="100000">
                  <a:srgbClr val="659357"/>
                </a:gs>
              </a:gsLst>
              <a:lin ang="0" scaled="1"/>
            </a:gradFill>
            <a:ln w="19050">
              <a:solidFill>
                <a:srgbClr val="334A2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9B6574E7-D566-4E37-9D09-79BAB89F1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429" y="1928802"/>
              <a:ext cx="714366" cy="868373"/>
            </a:xfrm>
            <a:custGeom>
              <a:avLst/>
              <a:gdLst/>
              <a:ahLst/>
              <a:cxnLst>
                <a:cxn ang="0">
                  <a:pos x="618" y="0"/>
                </a:cxn>
                <a:cxn ang="0">
                  <a:pos x="3" y="1"/>
                </a:cxn>
                <a:cxn ang="0">
                  <a:pos x="0" y="984"/>
                </a:cxn>
                <a:cxn ang="0">
                  <a:pos x="618" y="732"/>
                </a:cxn>
                <a:cxn ang="0">
                  <a:pos x="612" y="732"/>
                </a:cxn>
                <a:cxn ang="0">
                  <a:pos x="618" y="730"/>
                </a:cxn>
                <a:cxn ang="0">
                  <a:pos x="618" y="0"/>
                </a:cxn>
              </a:cxnLst>
              <a:rect l="0" t="0" r="r" b="b"/>
              <a:pathLst>
                <a:path w="618" h="984">
                  <a:moveTo>
                    <a:pt x="618" y="0"/>
                  </a:moveTo>
                  <a:lnTo>
                    <a:pt x="3" y="1"/>
                  </a:lnTo>
                  <a:lnTo>
                    <a:pt x="0" y="984"/>
                  </a:lnTo>
                  <a:lnTo>
                    <a:pt x="618" y="732"/>
                  </a:lnTo>
                  <a:lnTo>
                    <a:pt x="612" y="732"/>
                  </a:lnTo>
                  <a:lnTo>
                    <a:pt x="618" y="73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4E7143"/>
            </a:solidFill>
            <a:ln w="508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067C66C8-9545-412D-8F6C-810A739E77E3}"/>
              </a:ext>
            </a:extLst>
          </p:cNvPr>
          <p:cNvGrpSpPr>
            <a:grpSpLocks/>
          </p:cNvGrpSpPr>
          <p:nvPr/>
        </p:nvGrpSpPr>
        <p:grpSpPr bwMode="auto">
          <a:xfrm>
            <a:off x="253215" y="2329188"/>
            <a:ext cx="1147992" cy="833112"/>
            <a:chOff x="279" y="1573"/>
            <a:chExt cx="1236" cy="989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B8E64E30-497F-45F7-A1A6-3354280C6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157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671A6"/>
                </a:gs>
                <a:gs pos="100000">
                  <a:srgbClr val="0897DE"/>
                </a:gs>
              </a:gsLst>
              <a:lin ang="0" scaled="1"/>
            </a:gradFill>
            <a:ln w="19050">
              <a:solidFill>
                <a:srgbClr val="05557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8E67F1BC-F47F-4F4F-82FC-FA0E6E0D4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157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0671A6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E493DD4A-53CA-464D-80FD-546AAD1ECCDD}"/>
              </a:ext>
            </a:extLst>
          </p:cNvPr>
          <p:cNvGrpSpPr>
            <a:grpSpLocks/>
          </p:cNvGrpSpPr>
          <p:nvPr/>
        </p:nvGrpSpPr>
        <p:grpSpPr bwMode="auto">
          <a:xfrm>
            <a:off x="259308" y="3136377"/>
            <a:ext cx="1147992" cy="833972"/>
            <a:chOff x="279" y="2353"/>
            <a:chExt cx="1236" cy="989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21EFCAEB-9D89-4EE4-A3B2-D4B765A2C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35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44A96"/>
                </a:gs>
                <a:gs pos="100000">
                  <a:srgbClr val="0564CD"/>
                </a:gs>
              </a:gsLst>
              <a:lin ang="0" scaled="1"/>
            </a:gradFill>
            <a:ln w="19050">
              <a:solidFill>
                <a:srgbClr val="022E5E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8DA3728A-14A8-4270-9BA5-9EE645EB0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35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044A96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Group 11">
            <a:extLst>
              <a:ext uri="{FF2B5EF4-FFF2-40B4-BE49-F238E27FC236}">
                <a16:creationId xmlns:a16="http://schemas.microsoft.com/office/drawing/2014/main" id="{3815EFE7-2CF3-478C-8887-EDC7EA6B93F3}"/>
              </a:ext>
            </a:extLst>
          </p:cNvPr>
          <p:cNvGrpSpPr>
            <a:grpSpLocks/>
          </p:cNvGrpSpPr>
          <p:nvPr/>
        </p:nvGrpSpPr>
        <p:grpSpPr bwMode="auto">
          <a:xfrm>
            <a:off x="259309" y="3949499"/>
            <a:ext cx="1147992" cy="833972"/>
            <a:chOff x="279" y="3133"/>
            <a:chExt cx="1236" cy="989"/>
          </a:xfrm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CA81A86-98AB-4AB7-8F5D-0712B565F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313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75F8F"/>
                </a:gs>
                <a:gs pos="100000">
                  <a:srgbClr val="6881B4"/>
                </a:gs>
              </a:gsLst>
              <a:lin ang="0" scaled="1"/>
            </a:gradFill>
            <a:ln w="19050">
              <a:solidFill>
                <a:srgbClr val="2C3B5A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227310C0-95BE-48EB-8261-AEC3FE8A9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313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475F8F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5">
            <a:extLst>
              <a:ext uri="{FF2B5EF4-FFF2-40B4-BE49-F238E27FC236}">
                <a16:creationId xmlns:a16="http://schemas.microsoft.com/office/drawing/2014/main" id="{1982B00B-C380-47F3-8034-0EE1880E1CEB}"/>
              </a:ext>
            </a:extLst>
          </p:cNvPr>
          <p:cNvGrpSpPr>
            <a:grpSpLocks/>
          </p:cNvGrpSpPr>
          <p:nvPr/>
        </p:nvGrpSpPr>
        <p:grpSpPr bwMode="auto">
          <a:xfrm>
            <a:off x="259309" y="4737534"/>
            <a:ext cx="1147992" cy="833112"/>
            <a:chOff x="279" y="1573"/>
            <a:chExt cx="1236" cy="989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B96594F4-A615-45B2-A8ED-B168BA952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157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671A6"/>
                </a:gs>
                <a:gs pos="100000">
                  <a:srgbClr val="0897DE"/>
                </a:gs>
              </a:gsLst>
              <a:lin ang="0" scaled="1"/>
            </a:gradFill>
            <a:ln w="19050">
              <a:solidFill>
                <a:srgbClr val="05557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E9355C10-7036-4A63-AE9C-1E115BDB6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157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0671A6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Text Box 206">
            <a:extLst>
              <a:ext uri="{FF2B5EF4-FFF2-40B4-BE49-F238E27FC236}">
                <a16:creationId xmlns:a16="http://schemas.microsoft.com/office/drawing/2014/main" id="{A776ECE0-4DBF-4B8F-998D-5A6980C20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59" y="1746577"/>
            <a:ext cx="56804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Listen</a:t>
            </a:r>
          </a:p>
        </p:txBody>
      </p:sp>
      <p:sp>
        <p:nvSpPr>
          <p:cNvPr id="42" name="Text Box 206">
            <a:extLst>
              <a:ext uri="{FF2B5EF4-FFF2-40B4-BE49-F238E27FC236}">
                <a16:creationId xmlns:a16="http://schemas.microsoft.com/office/drawing/2014/main" id="{3D72D42B-306E-49A9-94E1-F3313EA14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785" y="2659419"/>
            <a:ext cx="764633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Analyze</a:t>
            </a:r>
          </a:p>
        </p:txBody>
      </p:sp>
      <p:sp>
        <p:nvSpPr>
          <p:cNvPr id="43" name="Text Box 206">
            <a:extLst>
              <a:ext uri="{FF2B5EF4-FFF2-40B4-BE49-F238E27FC236}">
                <a16:creationId xmlns:a16="http://schemas.microsoft.com/office/drawing/2014/main" id="{076EC889-EF4C-45BA-9741-E8EDB71B1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34" y="3509987"/>
            <a:ext cx="67807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Design</a:t>
            </a:r>
          </a:p>
        </p:txBody>
      </p:sp>
      <p:sp>
        <p:nvSpPr>
          <p:cNvPr id="44" name="Text Box 206">
            <a:extLst>
              <a:ext uri="{FF2B5EF4-FFF2-40B4-BE49-F238E27FC236}">
                <a16:creationId xmlns:a16="http://schemas.microsoft.com/office/drawing/2014/main" id="{CA89D9A2-CDD6-4AFA-8BFE-B6CFDF8FA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19" y="4304131"/>
            <a:ext cx="67557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Deliver</a:t>
            </a:r>
          </a:p>
        </p:txBody>
      </p:sp>
      <p:sp>
        <p:nvSpPr>
          <p:cNvPr id="45" name="Text Box 206">
            <a:extLst>
              <a:ext uri="{FF2B5EF4-FFF2-40B4-BE49-F238E27FC236}">
                <a16:creationId xmlns:a16="http://schemas.microsoft.com/office/drawing/2014/main" id="{5A1BE5E9-1DB8-4C66-BA20-8969D583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20" y="5084399"/>
            <a:ext cx="749949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Execute</a:t>
            </a:r>
          </a:p>
        </p:txBody>
      </p:sp>
      <p:grpSp>
        <p:nvGrpSpPr>
          <p:cNvPr id="46" name="Group 8">
            <a:extLst>
              <a:ext uri="{FF2B5EF4-FFF2-40B4-BE49-F238E27FC236}">
                <a16:creationId xmlns:a16="http://schemas.microsoft.com/office/drawing/2014/main" id="{BFB091C1-780B-4140-AF2A-02814EC53BEE}"/>
              </a:ext>
            </a:extLst>
          </p:cNvPr>
          <p:cNvGrpSpPr>
            <a:grpSpLocks/>
          </p:cNvGrpSpPr>
          <p:nvPr/>
        </p:nvGrpSpPr>
        <p:grpSpPr bwMode="auto">
          <a:xfrm>
            <a:off x="259309" y="5495636"/>
            <a:ext cx="1147992" cy="833972"/>
            <a:chOff x="279" y="2353"/>
            <a:chExt cx="1236" cy="989"/>
          </a:xfrm>
          <a:solidFill>
            <a:srgbClr val="006600"/>
          </a:solidFill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009EDA4C-920A-4E22-972F-D008CBFB0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353"/>
              <a:ext cx="1236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618" y="989"/>
                </a:cxn>
                <a:cxn ang="0">
                  <a:pos x="1236" y="734"/>
                </a:cxn>
                <a:cxn ang="0">
                  <a:pos x="1236" y="734"/>
                </a:cxn>
                <a:cxn ang="0">
                  <a:pos x="1236" y="0"/>
                </a:cxn>
                <a:cxn ang="0">
                  <a:pos x="618" y="255"/>
                </a:cxn>
                <a:cxn ang="0">
                  <a:pos x="0" y="0"/>
                </a:cxn>
              </a:cxnLst>
              <a:rect l="0" t="0" r="r" b="b"/>
              <a:pathLst>
                <a:path w="1236" h="989">
                  <a:moveTo>
                    <a:pt x="0" y="0"/>
                  </a:moveTo>
                  <a:lnTo>
                    <a:pt x="0" y="734"/>
                  </a:lnTo>
                  <a:lnTo>
                    <a:pt x="0" y="734"/>
                  </a:lnTo>
                  <a:lnTo>
                    <a:pt x="618" y="989"/>
                  </a:lnTo>
                  <a:lnTo>
                    <a:pt x="1236" y="734"/>
                  </a:lnTo>
                  <a:lnTo>
                    <a:pt x="1236" y="734"/>
                  </a:lnTo>
                  <a:lnTo>
                    <a:pt x="1236" y="0"/>
                  </a:lnTo>
                  <a:lnTo>
                    <a:pt x="618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>
              <a:solidFill>
                <a:srgbClr val="022E5E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E5C62528-7EB9-424F-9277-0D6B4311F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353"/>
              <a:ext cx="618" cy="989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618" y="734"/>
                </a:cxn>
                <a:cxn ang="0">
                  <a:pos x="612" y="734"/>
                </a:cxn>
                <a:cxn ang="0">
                  <a:pos x="618" y="734"/>
                </a:cxn>
                <a:cxn ang="0">
                  <a:pos x="618" y="0"/>
                </a:cxn>
                <a:cxn ang="0">
                  <a:pos x="0" y="255"/>
                </a:cxn>
                <a:cxn ang="0">
                  <a:pos x="0" y="989"/>
                </a:cxn>
              </a:cxnLst>
              <a:rect l="0" t="0" r="r" b="b"/>
              <a:pathLst>
                <a:path w="618" h="989">
                  <a:moveTo>
                    <a:pt x="0" y="989"/>
                  </a:moveTo>
                  <a:lnTo>
                    <a:pt x="618" y="734"/>
                  </a:lnTo>
                  <a:lnTo>
                    <a:pt x="612" y="734"/>
                  </a:lnTo>
                  <a:lnTo>
                    <a:pt x="618" y="734"/>
                  </a:lnTo>
                  <a:lnTo>
                    <a:pt x="618" y="0"/>
                  </a:lnTo>
                  <a:lnTo>
                    <a:pt x="0" y="255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88F4A05C-C108-4BF4-A430-238826A8D645}"/>
              </a:ext>
            </a:extLst>
          </p:cNvPr>
          <p:cNvCxnSpPr>
            <a:cxnSpLocks/>
          </p:cNvCxnSpPr>
          <p:nvPr/>
        </p:nvCxnSpPr>
        <p:spPr>
          <a:xfrm>
            <a:off x="6161647" y="6867319"/>
            <a:ext cx="6840000" cy="158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206">
            <a:extLst>
              <a:ext uri="{FF2B5EF4-FFF2-40B4-BE49-F238E27FC236}">
                <a16:creationId xmlns:a16="http://schemas.microsoft.com/office/drawing/2014/main" id="{8B3EE69A-BE28-4A94-958A-5C19E5D78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77" y="5825552"/>
            <a:ext cx="615681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016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b="1" spc="-100" dirty="0">
                <a:ln>
                  <a:prstDash val="solid"/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Revise</a:t>
            </a: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2E41A602-732C-4330-9681-71257B517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32" y="2916284"/>
            <a:ext cx="4318486" cy="157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4306173F-C3CD-48B7-A7D2-1AE466C1E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5051">
            <a:off x="7596632" y="3169939"/>
            <a:ext cx="2956558" cy="2545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55E32E88-13B6-4C7A-9BE9-D982C2D4E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990">
            <a:off x="4165414" y="3598400"/>
            <a:ext cx="3409308" cy="282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699AAD81-92EB-461C-AB94-D69F12685D7D}"/>
              </a:ext>
            </a:extLst>
          </p:cNvPr>
          <p:cNvSpPr txBox="1"/>
          <p:nvPr/>
        </p:nvSpPr>
        <p:spPr>
          <a:xfrm>
            <a:off x="1800397" y="128945"/>
            <a:ext cx="9096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Daegu Metropolitan City’s [Public Design Course]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20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>
          <a:defRPr sz="2000" dirty="0" smtClean="0">
            <a:latin typeface="나눔고딕 Bold" pitchFamily="50" charset="-127"/>
            <a:ea typeface="나눔고딕 Bold" pitchFamily="50" charset="-127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1831</Words>
  <Application>Microsoft Office PowerPoint</Application>
  <PresentationFormat>와이드스크린</PresentationFormat>
  <Paragraphs>434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Monotype Sorts</vt:lpstr>
      <vt:lpstr>굴림</vt:lpstr>
      <vt:lpstr>나눔고딕</vt:lpstr>
      <vt:lpstr>다음_Regular</vt:lpstr>
      <vt:lpstr>맑은 고딕</vt:lpstr>
      <vt:lpstr>Arial</vt:lpstr>
      <vt:lpstr>Verdana</vt:lpstr>
      <vt:lpstr>Wingdings</vt:lpstr>
      <vt:lpstr>Office 테마</vt:lpstr>
      <vt:lpstr>7_Office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 Howard</dc:creator>
  <cp:lastModifiedBy>Cho Howard</cp:lastModifiedBy>
  <cp:revision>80</cp:revision>
  <dcterms:created xsi:type="dcterms:W3CDTF">2020-10-17T23:28:06Z</dcterms:created>
  <dcterms:modified xsi:type="dcterms:W3CDTF">2020-10-18T13:59:33Z</dcterms:modified>
</cp:coreProperties>
</file>